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605" r:id="rId2"/>
    <p:sldId id="732" r:id="rId3"/>
    <p:sldId id="516" r:id="rId4"/>
    <p:sldId id="519" r:id="rId5"/>
    <p:sldId id="515" r:id="rId6"/>
    <p:sldId id="736" r:id="rId7"/>
    <p:sldId id="737" r:id="rId8"/>
    <p:sldId id="738" r:id="rId9"/>
    <p:sldId id="739" r:id="rId10"/>
    <p:sldId id="740" r:id="rId11"/>
    <p:sldId id="741" r:id="rId12"/>
    <p:sldId id="742" r:id="rId13"/>
    <p:sldId id="743" r:id="rId14"/>
    <p:sldId id="744" r:id="rId15"/>
    <p:sldId id="748" r:id="rId16"/>
    <p:sldId id="745" r:id="rId17"/>
    <p:sldId id="746" r:id="rId18"/>
    <p:sldId id="7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84856" autoAdjust="0"/>
  </p:normalViewPr>
  <p:slideViewPr>
    <p:cSldViewPr snapToGrid="0">
      <p:cViewPr varScale="1">
        <p:scale>
          <a:sx n="111" d="100"/>
          <a:sy n="111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6164064564609"/>
          <c:y val="0.11199689583406822"/>
          <c:w val="0.42333705292961826"/>
          <c:h val="0.794672357637541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Open University students</c:v>
                </c:pt>
                <c:pt idx="1">
                  <c:v>International degree students</c:v>
                </c:pt>
                <c:pt idx="2">
                  <c:v>Degree students in total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2052</c:v>
                </c:pt>
                <c:pt idx="1">
                  <c:v>287</c:v>
                </c:pt>
                <c:pt idx="2">
                  <c:v>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7-4C14-80DF-68AA8EA258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05802816"/>
        <c:axId val="2005803144"/>
      </c:barChart>
      <c:catAx>
        <c:axId val="2005802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803144"/>
        <c:crosses val="autoZero"/>
        <c:auto val="1"/>
        <c:lblAlgn val="ctr"/>
        <c:lblOffset val="100"/>
        <c:noMultiLvlLbl val="0"/>
      </c:catAx>
      <c:valAx>
        <c:axId val="2005803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580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05-4877-9F39-A89CB12131E0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05-4877-9F39-A89CB12131E0}"/>
              </c:ext>
            </c:extLst>
          </c:dPt>
          <c:dLbls>
            <c:dLbl>
              <c:idx val="0"/>
              <c:layout>
                <c:manualLayout>
                  <c:x val="6.9182372806820977E-2"/>
                  <c:y val="-6.7292087242211945E-2"/>
                </c:manualLayout>
              </c:layout>
              <c:tx>
                <c:rich>
                  <a:bodyPr/>
                  <a:lstStyle/>
                  <a:p>
                    <a:fld id="{C0FFEE25-FCD3-415C-9339-540D15A7340F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25177456252796"/>
                      <c:h val="0.215794721420420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05-4877-9F39-A89CB12131E0}"/>
                </c:ext>
              </c:extLst>
            </c:dLbl>
            <c:dLbl>
              <c:idx val="1"/>
              <c:layout>
                <c:manualLayout>
                  <c:x val="4.7169799641014303E-3"/>
                  <c:y val="8.5104854411901756E-2"/>
                </c:manualLayout>
              </c:layout>
              <c:tx>
                <c:rich>
                  <a:bodyPr/>
                  <a:lstStyle/>
                  <a:p>
                    <a:fld id="{805939F0-0BB5-43A5-BEB0-9232476741AB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522102579581395"/>
                      <c:h val="0.219753079493492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05-4877-9F39-A89CB12131E0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12 in English</c:v>
                </c:pt>
                <c:pt idx="1">
                  <c:v>27 in Finnish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05-4877-9F39-A89CB1213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0DDD-27FA-466E-B97D-A6696BEA3DC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D07D1-0216-485D-BC47-748D31899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6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yll.fi/" TargetMode="External"/><Relationship Id="rId13" Type="http://schemas.openxmlformats.org/officeDocument/2006/relationships/hyperlink" Target="http://www.ps2aste.fi/html/fi/1204302437999858276.html" TargetMode="External"/><Relationship Id="rId18" Type="http://schemas.openxmlformats.org/officeDocument/2006/relationships/hyperlink" Target="http://sakylanseudunlukio.fi/" TargetMode="External"/><Relationship Id="rId3" Type="http://schemas.openxmlformats.org/officeDocument/2006/relationships/hyperlink" Target="http://www.bjss.fi/" TargetMode="External"/><Relationship Id="rId7" Type="http://schemas.openxmlformats.org/officeDocument/2006/relationships/hyperlink" Target="http://honkajoenkoulut.net/lukio/Honkajoen-lukio.php" TargetMode="External"/><Relationship Id="rId12" Type="http://schemas.openxmlformats.org/officeDocument/2006/relationships/hyperlink" Target="http://www.nakkilanlukio.fi/" TargetMode="External"/><Relationship Id="rId17" Type="http://schemas.openxmlformats.org/officeDocument/2006/relationships/hyperlink" Target="https://peda.net/rauma/rauman-lukio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://www.pori.fi/sivistyskeskus/koulut/koulut/psyllukio.htm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harjavalta.fi/palvelut/koulutus_ja_varhaiskasvatus/lukio/" TargetMode="External"/><Relationship Id="rId11" Type="http://schemas.openxmlformats.org/officeDocument/2006/relationships/hyperlink" Target="http://www.merikarvianlukio.fi/" TargetMode="External"/><Relationship Id="rId5" Type="http://schemas.openxmlformats.org/officeDocument/2006/relationships/hyperlink" Target="http://www.euranlukio.fi/" TargetMode="External"/><Relationship Id="rId15" Type="http://schemas.openxmlformats.org/officeDocument/2006/relationships/hyperlink" Target="http://www.pori.fi/sivistyskeskus/koulut/koulut/porinlyseonlukio/english.html" TargetMode="External"/><Relationship Id="rId10" Type="http://schemas.openxmlformats.org/officeDocument/2006/relationships/hyperlink" Target="http://www.huittinen.fi/palvelut/kasvatus-_ja_opetuspalvelut/lukiokoulutus" TargetMode="External"/><Relationship Id="rId19" Type="http://schemas.openxmlformats.org/officeDocument/2006/relationships/hyperlink" Target="http://www.ulvila.fi/edu/?k=6" TargetMode="External"/><Relationship Id="rId4" Type="http://schemas.openxmlformats.org/officeDocument/2006/relationships/hyperlink" Target="http://koulut.eurajoki.fi/html/fi/lukio.html" TargetMode="External"/><Relationship Id="rId9" Type="http://schemas.openxmlformats.org/officeDocument/2006/relationships/hyperlink" Target="http://lukio.kokemaki.fi/" TargetMode="External"/><Relationship Id="rId14" Type="http://schemas.openxmlformats.org/officeDocument/2006/relationships/hyperlink" Target="http://www.pori.fi/sivistyskeskus/koulut/koulut/porinaikuislukio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F282-F7BF-4458-8D53-28ED306E4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https://www.samk.fi/en/about-samk-2/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69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https://www.samk.fi/en/about-samk-2/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36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https://ucpori.fi/en-gb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9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https://ucpori.fi/en-gb/university-consortium-of-pori/universities-in-pori/81/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6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https://www.ucpori.fi/porin_opetusterveyskeskus</a:t>
            </a:r>
          </a:p>
          <a:p>
            <a:r>
              <a:rPr lang="en-US" dirty="0"/>
              <a:t>https://www.utu.fi/fi/yliopisto/laaketieteellinen-tiedekunta/porin-opetusterveyskeskus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65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https://www.utu.fi/en/university/rauma-campus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9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https://www.diak.fi/en/</a:t>
            </a:r>
          </a:p>
          <a:p>
            <a:r>
              <a:rPr lang="en-US" dirty="0"/>
              <a:t>https://www.diak.fi/en/diak/organisation/</a:t>
            </a:r>
          </a:p>
          <a:p>
            <a:r>
              <a:rPr lang="en-US" dirty="0"/>
              <a:t>https://www.diak.fi/en/diak/campuses/pori/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9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https://maavoimat.fi/en/pori-brigade</a:t>
            </a:r>
          </a:p>
          <a:p>
            <a:r>
              <a:rPr lang="en-US" dirty="0"/>
              <a:t>https://intti.fi/en/finnish-rapid-deployment-force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Finnish:</a:t>
            </a:r>
          </a:p>
          <a:p>
            <a:endParaRPr lang="en-US" dirty="0"/>
          </a:p>
          <a:p>
            <a:r>
              <a:rPr lang="en-US" dirty="0"/>
              <a:t>Early childhood/</a:t>
            </a:r>
            <a:r>
              <a:rPr lang="en-US" dirty="0" err="1"/>
              <a:t>Varhaiskasvatus</a:t>
            </a:r>
            <a:r>
              <a:rPr lang="en-US" dirty="0"/>
              <a:t>: </a:t>
            </a:r>
          </a:p>
          <a:p>
            <a:r>
              <a:rPr lang="en-US" dirty="0"/>
              <a:t>https://www.pori.fi/kasvatus-ja-koulutus/varhaiskasvatus/yksityinen-varhaiskasvatus</a:t>
            </a:r>
          </a:p>
          <a:p>
            <a:endParaRPr lang="en-US" dirty="0"/>
          </a:p>
          <a:p>
            <a:r>
              <a:rPr lang="en-US" dirty="0"/>
              <a:t>Preschool/</a:t>
            </a:r>
            <a:r>
              <a:rPr lang="en-US" dirty="0" err="1"/>
              <a:t>Esiopetus</a:t>
            </a:r>
            <a:r>
              <a:rPr lang="en-US" dirty="0"/>
              <a:t>:</a:t>
            </a:r>
          </a:p>
          <a:p>
            <a:r>
              <a:rPr lang="en-US" dirty="0"/>
              <a:t>https://www.pori.fi/kasvatus-ja-koulutus/varhaiskasvatus/esiopetus/englanninkielinen-esiopetus</a:t>
            </a:r>
          </a:p>
          <a:p>
            <a:endParaRPr lang="en-US" dirty="0"/>
          </a:p>
          <a:p>
            <a:r>
              <a:rPr lang="en-US" dirty="0"/>
              <a:t>Comprehensive/</a:t>
            </a:r>
            <a:r>
              <a:rPr lang="en-US" dirty="0" err="1"/>
              <a:t>Perusopetus</a:t>
            </a:r>
            <a:r>
              <a:rPr lang="en-US" dirty="0"/>
              <a:t>:</a:t>
            </a:r>
          </a:p>
          <a:p>
            <a:r>
              <a:rPr lang="en-US" dirty="0"/>
              <a:t>https://www.pori.fi/painotettuopetus</a:t>
            </a:r>
          </a:p>
          <a:p>
            <a:r>
              <a:rPr lang="en-US" dirty="0"/>
              <a:t>https://peda.net/pori/perusopetus/koulujen-kotisivut/pl1/cygnaeuksenkoulu/opetus/el</a:t>
            </a:r>
          </a:p>
          <a:p>
            <a:r>
              <a:rPr lang="en-US" dirty="0"/>
              <a:t>https://peda.net/pori/perusopetus/koulujen-kotisivut/pl7/psyl/opetus/bto3</a:t>
            </a:r>
          </a:p>
          <a:p>
            <a:endParaRPr lang="en-US" dirty="0"/>
          </a:p>
          <a:p>
            <a:r>
              <a:rPr lang="en-US" dirty="0"/>
              <a:t>Upper secondary/</a:t>
            </a:r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aste</a:t>
            </a:r>
            <a:r>
              <a:rPr lang="en-US" dirty="0"/>
              <a:t>:</a:t>
            </a:r>
          </a:p>
          <a:p>
            <a:r>
              <a:rPr lang="en-US" dirty="0"/>
              <a:t>https://www.pori.fi/kasvatus-ja-koulutus/lukiot/porin-lukiot</a:t>
            </a:r>
          </a:p>
          <a:p>
            <a:r>
              <a:rPr lang="en-US" dirty="0"/>
              <a:t>https://www.pori.fi/kasvatus-ja-koulutus/lukiot/porin-lukiot-ja-erityislinjat/porin-lyseon-lukio/erityislinjat</a:t>
            </a:r>
          </a:p>
          <a:p>
            <a:endParaRPr lang="en-US" dirty="0"/>
          </a:p>
          <a:p>
            <a:r>
              <a:rPr lang="en-US" dirty="0"/>
              <a:t>Higher/</a:t>
            </a:r>
            <a:r>
              <a:rPr lang="en-US" dirty="0" err="1"/>
              <a:t>Korkeakoulutus</a:t>
            </a:r>
            <a:r>
              <a:rPr lang="en-US" dirty="0"/>
              <a:t>:</a:t>
            </a:r>
          </a:p>
          <a:p>
            <a:r>
              <a:rPr lang="en-US" dirty="0"/>
              <a:t>https://www.samk.fi/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1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http://www.bjss.fi/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Björneborgs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svenska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samskola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, Pori</a:t>
            </a:r>
            <a:b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FFB616"/>
                </a:solidFill>
                <a:effectLst/>
                <a:latin typeface="Slabo 27px" panose="02060503030505020404" pitchFamily="18" charset="0"/>
                <a:hlinkClick r:id="rId4"/>
              </a:rPr>
              <a:t>Eurajoki</a:t>
            </a:r>
            <a:r>
              <a:rPr lang="en-US" b="0" i="0" u="none" strike="noStrike" dirty="0">
                <a:solidFill>
                  <a:srgbClr val="FFB616"/>
                </a:solidFill>
                <a:effectLst/>
                <a:latin typeface="Slabo 27px" panose="02060503030505020404" pitchFamily="18" charset="0"/>
                <a:hlinkClick r:id="rId4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Eura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Harjavalta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Honkajoki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Kankaanpää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Kokemäki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Lauttakylä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 Upper Secondary School,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Huittinen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Merikarvia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Nakkila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Pomarkku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4"/>
              </a:rPr>
              <a:t>Pori Upper Secondary School for Adults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Upper Secondary School of Pori Lyceum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Upper Secondary School of Pori's Finnish Co-ed Lyceum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Rauma Upper Secondary School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Upper Secondary School of the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Säkylä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 Region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Ulvila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 Upper Secondary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https://sataedu.fi/</a:t>
            </a:r>
          </a:p>
          <a:p>
            <a:r>
              <a:rPr lang="en-US" dirty="0"/>
              <a:t>https://www.winnova.fi/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0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Huittinen</a:t>
            </a:r>
            <a:r>
              <a:rPr lang="en-US" dirty="0"/>
              <a:t> Vocational and Business College:</a:t>
            </a:r>
          </a:p>
          <a:p>
            <a:r>
              <a:rPr lang="en-US" dirty="0"/>
              <a:t>https://sasky.fi/oppilaitokset/huittisten-ammatti-ja-yrittajaopisto/</a:t>
            </a:r>
          </a:p>
          <a:p>
            <a:endParaRPr lang="en-US" b="0" dirty="0"/>
          </a:p>
          <a:p>
            <a:r>
              <a:rPr lang="en-US" dirty="0" err="1"/>
              <a:t>Kankaanpää</a:t>
            </a:r>
            <a:r>
              <a:rPr lang="en-US" dirty="0"/>
              <a:t> Institute</a:t>
            </a:r>
          </a:p>
          <a:p>
            <a:r>
              <a:rPr lang="en-US" dirty="0"/>
              <a:t>https://www.kankaanpaanopisto.fi/</a:t>
            </a:r>
          </a:p>
          <a:p>
            <a:endParaRPr lang="en-US" dirty="0"/>
          </a:p>
          <a:p>
            <a:r>
              <a:rPr lang="en-US" dirty="0" err="1"/>
              <a:t>Palmgren</a:t>
            </a:r>
            <a:r>
              <a:rPr lang="en-US" dirty="0"/>
              <a:t>:</a:t>
            </a:r>
          </a:p>
          <a:p>
            <a:r>
              <a:rPr lang="en-US" dirty="0"/>
              <a:t>https://www.pori.fi/palmgren-konservatorio/esittely</a:t>
            </a:r>
          </a:p>
          <a:p>
            <a:endParaRPr lang="en-US" dirty="0"/>
          </a:p>
          <a:p>
            <a:r>
              <a:rPr lang="en-US" dirty="0"/>
              <a:t>Finnish Aviation Academy:</a:t>
            </a:r>
          </a:p>
          <a:p>
            <a:r>
              <a:rPr lang="en-US" dirty="0"/>
              <a:t>http://www.finaa.fi/</a:t>
            </a:r>
          </a:p>
          <a:p>
            <a:r>
              <a:rPr lang="en-US" dirty="0"/>
              <a:t>http://www.finaa.fi/fi/koulutus/ammattilentajan-opinnot/ammattilentaja--atpl.html</a:t>
            </a:r>
          </a:p>
          <a:p>
            <a:r>
              <a:rPr lang="en-US" dirty="0"/>
              <a:t>http://www.finaa.fi/fi/koulutus/presentaatio-17-10--ja-23-10-2019.html</a:t>
            </a:r>
          </a:p>
          <a:p>
            <a:r>
              <a:rPr lang="en-US" dirty="0"/>
              <a:t>https://ls24.fi/uutiset/suomen-ilmailuopisto-jatkaa-toimintaansa-porissa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http://www.satakunta.fi/en/four-higher-education-institutions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80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https://www.samk.fi/en/</a:t>
            </a:r>
          </a:p>
          <a:p>
            <a:r>
              <a:rPr lang="en-US" dirty="0"/>
              <a:t>https://www.samk.fi/en/about-samk-2/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1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78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5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6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A7C4-EC89-4D59-BCD3-807BF4D01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11" y="3074732"/>
            <a:ext cx="8956589" cy="2387600"/>
          </a:xfrm>
        </p:spPr>
        <p:txBody>
          <a:bodyPr/>
          <a:lstStyle/>
          <a:p>
            <a:r>
              <a:rPr lang="en-US" dirty="0"/>
              <a:t>EDUCATION AND COMPETENCE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1F885-FA08-40A7-BE17-8AAB4C61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1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5" y="597576"/>
            <a:ext cx="7263696" cy="2065255"/>
          </a:xfrm>
        </p:spPr>
        <p:txBody>
          <a:bodyPr>
            <a:normAutofit/>
          </a:bodyPr>
          <a:lstStyle/>
          <a:p>
            <a:r>
              <a:rPr lang="en-US" dirty="0" err="1"/>
              <a:t>Satakunta</a:t>
            </a:r>
            <a:r>
              <a:rPr lang="en-US" dirty="0"/>
              <a:t> University of Applied Sciences SAMK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C5D11D-5BCC-4A51-99F3-05FE4C484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4" y="2682109"/>
            <a:ext cx="5382856" cy="4049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SAMK is a multidisciplinary and internationally oriented university with about 6,000 students and 400 employees.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SAMK offers several bachelor’s and master’s degree </a:t>
            </a:r>
            <a:r>
              <a:rPr lang="en-US" dirty="0" err="1"/>
              <a:t>programmes</a:t>
            </a:r>
            <a:r>
              <a:rPr lang="en-US" dirty="0"/>
              <a:t> both in English and in Finnish.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 of English-language </a:t>
            </a:r>
            <a:r>
              <a:rPr lang="en-US" dirty="0" err="1"/>
              <a:t>programmes</a:t>
            </a:r>
            <a:r>
              <a:rPr lang="en-US" dirty="0"/>
              <a:t> include</a:t>
            </a:r>
          </a:p>
          <a:p>
            <a:r>
              <a:rPr lang="en-US" u="sng" dirty="0"/>
              <a:t>Bachelor’s</a:t>
            </a:r>
            <a:r>
              <a:rPr lang="en-US" dirty="0"/>
              <a:t>: Artificial Intelligence, Logistics, Sea Captain</a:t>
            </a:r>
          </a:p>
          <a:p>
            <a:r>
              <a:rPr lang="en-US" u="sng" dirty="0"/>
              <a:t>Master’s</a:t>
            </a:r>
            <a:r>
              <a:rPr lang="en-US" dirty="0"/>
              <a:t>: Business Management and Entrepreneurship, Welfare Technology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EA3663-FFE0-41C2-964B-AA081760B83A}"/>
              </a:ext>
            </a:extLst>
          </p:cNvPr>
          <p:cNvCxnSpPr>
            <a:cxnSpLocks/>
          </p:cNvCxnSpPr>
          <p:nvPr/>
        </p:nvCxnSpPr>
        <p:spPr>
          <a:xfrm>
            <a:off x="695775" y="212923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C2BEBB7-929C-408C-8B11-425E4B2D03E2}"/>
              </a:ext>
            </a:extLst>
          </p:cNvPr>
          <p:cNvGrpSpPr/>
          <p:nvPr/>
        </p:nvGrpSpPr>
        <p:grpSpPr>
          <a:xfrm>
            <a:off x="6344806" y="472600"/>
            <a:ext cx="5236397" cy="5912799"/>
            <a:chOff x="6548247" y="469696"/>
            <a:chExt cx="5236397" cy="59127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552B27-7E87-463F-833D-C6DB94AFF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48" y="2299944"/>
              <a:ext cx="1761252" cy="7570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0DB88C-E733-4A3A-8E23-B6F7EBA7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4"/>
            <a:stretch/>
          </p:blipFill>
          <p:spPr>
            <a:xfrm>
              <a:off x="6548247" y="3313141"/>
              <a:ext cx="4858612" cy="30693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69035C-B26B-411B-BFE3-7DAF6F8A0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8" r="15616"/>
            <a:stretch/>
          </p:blipFill>
          <p:spPr>
            <a:xfrm>
              <a:off x="8567211" y="469696"/>
              <a:ext cx="3217433" cy="35213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39087-9904-4465-8481-1C8E45F51D78}"/>
              </a:ext>
            </a:extLst>
          </p:cNvPr>
          <p:cNvSpPr txBox="1"/>
          <p:nvPr/>
        </p:nvSpPr>
        <p:spPr>
          <a:xfrm>
            <a:off x="10384176" y="3809087"/>
            <a:ext cx="1265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SAMK / Veera Korhonen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015FA-6C5D-4AD8-972A-904C42A80B44}"/>
              </a:ext>
            </a:extLst>
          </p:cNvPr>
          <p:cNvSpPr txBox="1"/>
          <p:nvPr/>
        </p:nvSpPr>
        <p:spPr>
          <a:xfrm>
            <a:off x="9997200" y="6194669"/>
            <a:ext cx="1265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373949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E5A61-A550-4B73-B80E-CB10EC312AE8}"/>
              </a:ext>
            </a:extLst>
          </p:cNvPr>
          <p:cNvSpPr/>
          <p:nvPr/>
        </p:nvSpPr>
        <p:spPr>
          <a:xfrm>
            <a:off x="678583" y="1596107"/>
            <a:ext cx="10822220" cy="4703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26A5CEA-C5FF-4560-95DB-3B21CE459773}"/>
              </a:ext>
            </a:extLst>
          </p:cNvPr>
          <p:cNvGraphicFramePr/>
          <p:nvPr/>
        </p:nvGraphicFramePr>
        <p:xfrm>
          <a:off x="575287" y="1848118"/>
          <a:ext cx="9062987" cy="136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B59F697-E310-4793-B3FA-3169F55DBAAD}"/>
              </a:ext>
            </a:extLst>
          </p:cNvPr>
          <p:cNvSpPr txBox="1"/>
          <p:nvPr/>
        </p:nvSpPr>
        <p:spPr>
          <a:xfrm>
            <a:off x="11281144" y="30219"/>
            <a:ext cx="971107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86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2019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AEC9FA-30B4-49F8-AB5A-21D429897A72}"/>
              </a:ext>
            </a:extLst>
          </p:cNvPr>
          <p:cNvGrpSpPr/>
          <p:nvPr/>
        </p:nvGrpSpPr>
        <p:grpSpPr>
          <a:xfrm>
            <a:off x="7318178" y="1596107"/>
            <a:ext cx="4038601" cy="3208401"/>
            <a:chOff x="8153399" y="1903654"/>
            <a:chExt cx="4038601" cy="3208401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AA8FAF5-97AC-4784-A0D6-E5F1FA0C58F1}"/>
                </a:ext>
              </a:extLst>
            </p:cNvPr>
            <p:cNvGraphicFramePr/>
            <p:nvPr/>
          </p:nvGraphicFramePr>
          <p:xfrm>
            <a:off x="8153399" y="1903654"/>
            <a:ext cx="4038601" cy="32084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36EF5A5D-AA56-4DA1-8F8C-3B27AA85998A}"/>
                </a:ext>
              </a:extLst>
            </p:cNvPr>
            <p:cNvSpPr txBox="1">
              <a:spLocks/>
            </p:cNvSpPr>
            <p:nvPr/>
          </p:nvSpPr>
          <p:spPr>
            <a:xfrm>
              <a:off x="9269070" y="3008190"/>
              <a:ext cx="1807257" cy="9101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programmes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42CF84F5-4BF6-48C2-8097-B1D6054D324B}"/>
              </a:ext>
            </a:extLst>
          </p:cNvPr>
          <p:cNvSpPr txBox="1">
            <a:spLocks/>
          </p:cNvSpPr>
          <p:nvPr/>
        </p:nvSpPr>
        <p:spPr>
          <a:xfrm>
            <a:off x="575287" y="558209"/>
            <a:ext cx="5276747" cy="7669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SAMK – Key Figures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F026D7-CBBC-4A2C-BEFE-CA9C1F31E87F}"/>
              </a:ext>
            </a:extLst>
          </p:cNvPr>
          <p:cNvCxnSpPr>
            <a:cxnSpLocks/>
          </p:cNvCxnSpPr>
          <p:nvPr/>
        </p:nvCxnSpPr>
        <p:spPr>
          <a:xfrm>
            <a:off x="678583" y="127503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58D1FA-0818-48F1-8208-D9C8ED050F2E}"/>
              </a:ext>
            </a:extLst>
          </p:cNvPr>
          <p:cNvGrpSpPr/>
          <p:nvPr/>
        </p:nvGrpSpPr>
        <p:grpSpPr>
          <a:xfrm>
            <a:off x="3847328" y="3300917"/>
            <a:ext cx="4140153" cy="2871219"/>
            <a:chOff x="825217" y="1793445"/>
            <a:chExt cx="4140153" cy="28712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1EBF2C-CAF6-4A0D-9A90-63466BE7D6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61482" y="1812230"/>
              <a:ext cx="1703139" cy="1695624"/>
              <a:chOff x="4524433" y="4379873"/>
              <a:chExt cx="1054665" cy="1050012"/>
            </a:xfrm>
          </p:grpSpPr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D33E76E4-DB1B-4CDC-B312-377532823F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5854">
                <a:off x="4524433" y="4379873"/>
                <a:ext cx="1054665" cy="1050012"/>
              </a:xfrm>
              <a:prstGeom prst="teardrop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AEF366-8129-4E96-8C3F-B3346F76B8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3508" y="4608835"/>
                <a:ext cx="596513" cy="5920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23" name="Title 3">
              <a:extLst>
                <a:ext uri="{FF2B5EF4-FFF2-40B4-BE49-F238E27FC236}">
                  <a16:creationId xmlns:a16="http://schemas.microsoft.com/office/drawing/2014/main" id="{2C7F89AE-5D2B-40BB-ACF0-428709F445CF}"/>
                </a:ext>
              </a:extLst>
            </p:cNvPr>
            <p:cNvSpPr txBox="1">
              <a:spLocks/>
            </p:cNvSpPr>
            <p:nvPr/>
          </p:nvSpPr>
          <p:spPr>
            <a:xfrm>
              <a:off x="825217" y="1793445"/>
              <a:ext cx="4140153" cy="28712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locations: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Pori, Rauma,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Huittinen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&amp;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Kankaanpää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7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20F8F6-4314-4700-8081-21BDC24B9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17419" r="12708" b="5119"/>
          <a:stretch/>
        </p:blipFill>
        <p:spPr>
          <a:xfrm>
            <a:off x="881414" y="1260984"/>
            <a:ext cx="6095999" cy="4336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17F7BC-2F42-4FF9-AECF-48D045AD6A31}"/>
              </a:ext>
            </a:extLst>
          </p:cNvPr>
          <p:cNvSpPr txBox="1"/>
          <p:nvPr/>
        </p:nvSpPr>
        <p:spPr>
          <a:xfrm>
            <a:off x="5737970" y="5381571"/>
            <a:ext cx="1239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SAMK / Veera Korhonen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A7DC47-0DCF-43FE-A169-C70D8D505F87}"/>
              </a:ext>
            </a:extLst>
          </p:cNvPr>
          <p:cNvGrpSpPr/>
          <p:nvPr/>
        </p:nvGrpSpPr>
        <p:grpSpPr>
          <a:xfrm>
            <a:off x="6368617" y="1042089"/>
            <a:ext cx="5108412" cy="4773822"/>
            <a:chOff x="6065520" y="1176325"/>
            <a:chExt cx="5108412" cy="477382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99CB9B-8134-4197-BA9E-5387276799E1}"/>
                </a:ext>
              </a:extLst>
            </p:cNvPr>
            <p:cNvSpPr/>
            <p:nvPr/>
          </p:nvSpPr>
          <p:spPr>
            <a:xfrm>
              <a:off x="6231963" y="1176325"/>
              <a:ext cx="4775526" cy="47738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823A9EF0-707D-498B-8771-86295A13D356}"/>
                </a:ext>
              </a:extLst>
            </p:cNvPr>
            <p:cNvSpPr txBox="1">
              <a:spLocks/>
            </p:cNvSpPr>
            <p:nvPr/>
          </p:nvSpPr>
          <p:spPr>
            <a:xfrm>
              <a:off x="6065520" y="2141625"/>
              <a:ext cx="5108412" cy="28432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60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nationalities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130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international exchange students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150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SAMK students attending an exchange program abroad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200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international partner universities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57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AE71E23-76DC-4EEA-9A4A-B120D650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0" b="27703"/>
          <a:stretch/>
        </p:blipFill>
        <p:spPr>
          <a:xfrm>
            <a:off x="2536371" y="4117001"/>
            <a:ext cx="9655629" cy="2748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525B0-62D9-43E1-ACD4-AF2935329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79A8C926-F297-47CA-B401-735090142C51}"/>
              </a:ext>
            </a:extLst>
          </p:cNvPr>
          <p:cNvSpPr txBox="1">
            <a:spLocks/>
          </p:cNvSpPr>
          <p:nvPr/>
        </p:nvSpPr>
        <p:spPr>
          <a:xfrm>
            <a:off x="3622930" y="414966"/>
            <a:ext cx="6888933" cy="1135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University Consortium of Pori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AAF990-59AC-48D3-A3CB-E48C936C4D58}"/>
              </a:ext>
            </a:extLst>
          </p:cNvPr>
          <p:cNvSpPr txBox="1">
            <a:spLocks/>
          </p:cNvSpPr>
          <p:nvPr/>
        </p:nvSpPr>
        <p:spPr>
          <a:xfrm>
            <a:off x="-350779" y="1886390"/>
            <a:ext cx="3956821" cy="30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universities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1400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150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experts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39A174-5216-4DBD-B583-E4A11D6FC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409" y="142191"/>
            <a:ext cx="1534501" cy="63607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EA27B65-2912-4A09-AEAA-B5ADC91B4F7C}"/>
              </a:ext>
            </a:extLst>
          </p:cNvPr>
          <p:cNvSpPr txBox="1">
            <a:spLocks/>
          </p:cNvSpPr>
          <p:nvPr/>
        </p:nvSpPr>
        <p:spPr>
          <a:xfrm>
            <a:off x="3622931" y="1886390"/>
            <a:ext cx="8506008" cy="1909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There are two universities that offer teaching and conduct research at the University Consortium of Pori.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lang="en-US" sz="1800" dirty="0">
              <a:solidFill>
                <a:prstClr val="black"/>
              </a:solidFill>
              <a:latin typeface="Garamond" panose="02020404030301010803"/>
            </a:endParaRPr>
          </a:p>
          <a:p>
            <a:pPr>
              <a:defRPr/>
            </a:pPr>
            <a:r>
              <a:rPr lang="fi-FI" sz="1800" b="1" dirty="0">
                <a:solidFill>
                  <a:prstClr val="black"/>
                </a:solidFill>
                <a:latin typeface="Garamond" panose="02020404030301010803"/>
              </a:rPr>
              <a:t>Tampere </a:t>
            </a:r>
            <a:r>
              <a:rPr lang="fi-FI" sz="1800" b="1" dirty="0" err="1">
                <a:solidFill>
                  <a:prstClr val="black"/>
                </a:solidFill>
                <a:latin typeface="Garamond" panose="02020404030301010803"/>
              </a:rPr>
              <a:t>University</a:t>
            </a:r>
            <a:r>
              <a:rPr lang="fi-FI" sz="1800" b="1" dirty="0">
                <a:solidFill>
                  <a:prstClr val="black"/>
                </a:solidFill>
                <a:latin typeface="Garamond" panose="02020404030301010803"/>
              </a:rPr>
              <a:t>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–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technology</a:t>
            </a:r>
            <a:r>
              <a:rPr lang="fi-FI" sz="1800" dirty="0">
                <a:solidFill>
                  <a:prstClr val="black"/>
                </a:solidFill>
                <a:latin typeface="Garamond" panose="02020404030301010803"/>
              </a:rPr>
              <a:t>, </a:t>
            </a:r>
            <a:r>
              <a:rPr lang="fi-FI" sz="1800" dirty="0" err="1">
                <a:solidFill>
                  <a:prstClr val="black"/>
                </a:solidFill>
                <a:latin typeface="Garamond" panose="02020404030301010803"/>
              </a:rPr>
              <a:t>social</a:t>
            </a:r>
            <a:r>
              <a:rPr lang="fi-FI" sz="1800" dirty="0">
                <a:solidFill>
                  <a:prstClr val="black"/>
                </a:solidFill>
                <a:latin typeface="Garamond" panose="02020404030301010803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Garamond" panose="02020404030301010803"/>
              </a:rPr>
              <a:t>sciences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University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of Turku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– business &amp;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economics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cultural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studies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maritime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studies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medicine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E1E7DB-F127-4C7A-A45A-B3F628ABDB39}"/>
              </a:ext>
            </a:extLst>
          </p:cNvPr>
          <p:cNvCxnSpPr>
            <a:cxnSpLocks/>
          </p:cNvCxnSpPr>
          <p:nvPr/>
        </p:nvCxnSpPr>
        <p:spPr>
          <a:xfrm>
            <a:off x="3737372" y="152602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65E971-B5D8-4CC2-BD4E-AF3027397CF2}"/>
              </a:ext>
            </a:extLst>
          </p:cNvPr>
          <p:cNvSpPr txBox="1"/>
          <p:nvPr/>
        </p:nvSpPr>
        <p:spPr>
          <a:xfrm>
            <a:off x="2700185" y="6660125"/>
            <a:ext cx="21788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University Consortium of Pori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3704802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1171350-3174-412D-A4DC-BFF8E68EF362}"/>
              </a:ext>
            </a:extLst>
          </p:cNvPr>
          <p:cNvGrpSpPr/>
          <p:nvPr/>
        </p:nvGrpSpPr>
        <p:grpSpPr>
          <a:xfrm>
            <a:off x="745159" y="746119"/>
            <a:ext cx="10784062" cy="5365761"/>
            <a:chOff x="872726" y="746119"/>
            <a:chExt cx="10784062" cy="53657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413EB6-EE44-4530-8B86-24458D1FC108}"/>
                </a:ext>
              </a:extLst>
            </p:cNvPr>
            <p:cNvGrpSpPr/>
            <p:nvPr/>
          </p:nvGrpSpPr>
          <p:grpSpPr>
            <a:xfrm>
              <a:off x="872726" y="746119"/>
              <a:ext cx="8175933" cy="5365761"/>
              <a:chOff x="577049" y="525756"/>
              <a:chExt cx="8175933" cy="536576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E473DF-2E85-46E3-9272-D2B411603EE2}"/>
                  </a:ext>
                </a:extLst>
              </p:cNvPr>
              <p:cNvSpPr txBox="1"/>
              <p:nvPr/>
            </p:nvSpPr>
            <p:spPr>
              <a:xfrm>
                <a:off x="1029809" y="876890"/>
                <a:ext cx="7723173" cy="462370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Garamond" panose="02020404030301010803"/>
                  </a:rPr>
                  <a:t>Bachelor’s &amp; Master’s degree </a:t>
                </a:r>
                <a:r>
                  <a:rPr lang="en-US" dirty="0" err="1">
                    <a:solidFill>
                      <a:prstClr val="black"/>
                    </a:solidFill>
                    <a:latin typeface="Garamond" panose="02020404030301010803"/>
                  </a:rPr>
                  <a:t>programmes</a:t>
                </a:r>
                <a:endParaRPr lang="en-US" dirty="0">
                  <a:solidFill>
                    <a:prstClr val="black"/>
                  </a:solidFill>
                  <a:latin typeface="Garamond" panose="02020404030301010803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Garamond" panose="02020404030301010803"/>
                  </a:rPr>
                  <a:t>Cultural Production and Landscape Studies</a:t>
                </a:r>
                <a:endParaRPr lang="fi-FI" b="1" dirty="0">
                  <a:solidFill>
                    <a:prstClr val="black"/>
                  </a:solidFill>
                  <a:latin typeface="Garamond" panose="02020404030301010803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Economics and Business Administration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fi-FI" b="1" dirty="0" err="1">
                    <a:solidFill>
                      <a:prstClr val="black"/>
                    </a:solidFill>
                    <a:latin typeface="Garamond" panose="02020404030301010803"/>
                  </a:rPr>
                  <a:t>Social</a:t>
                </a:r>
                <a:r>
                  <a:rPr lang="fi-FI" b="1" dirty="0">
                    <a:solidFill>
                      <a:prstClr val="black"/>
                    </a:solidFill>
                    <a:latin typeface="Garamond" panose="02020404030301010803"/>
                  </a:rPr>
                  <a:t> Sciences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fi-FI" b="1" dirty="0" err="1">
                    <a:solidFill>
                      <a:prstClr val="black"/>
                    </a:solidFill>
                    <a:latin typeface="Garamond" panose="02020404030301010803"/>
                  </a:rPr>
                  <a:t>Social</a:t>
                </a:r>
                <a:r>
                  <a:rPr lang="fi-FI" b="1" dirty="0">
                    <a:solidFill>
                      <a:prstClr val="black"/>
                    </a:solidFill>
                    <a:latin typeface="Garamond" panose="02020404030301010803"/>
                  </a:rPr>
                  <a:t> </a:t>
                </a:r>
                <a:r>
                  <a:rPr lang="fi-FI" b="1" dirty="0" err="1">
                    <a:solidFill>
                      <a:prstClr val="black"/>
                    </a:solidFill>
                    <a:latin typeface="Garamond" panose="02020404030301010803"/>
                  </a:rPr>
                  <a:t>Work</a:t>
                </a:r>
                <a:endParaRPr lang="fi-FI" dirty="0">
                  <a:solidFill>
                    <a:prstClr val="black"/>
                  </a:solidFill>
                  <a:latin typeface="Garamond" panose="02020404030301010803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Master’s degree </a:t>
                </a:r>
                <a:r>
                  <a:rPr kumimoji="0" lang="en-US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programmes</a:t>
                </a: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Management and Information Technology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Work, Welfare and Well-being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endParaRPr lang="en-US" b="1" dirty="0">
                  <a:solidFill>
                    <a:prstClr val="black"/>
                  </a:solidFill>
                  <a:latin typeface="Garamond" panose="02020404030301010803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Garamond" panose="02020404030301010803"/>
                  </a:rPr>
                  <a:t>In addition, there are possibilities for doctoral studies.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14D393-28E7-4002-9AC3-628D81F4D1C2}"/>
                  </a:ext>
                </a:extLst>
              </p:cNvPr>
              <p:cNvSpPr/>
              <p:nvPr/>
            </p:nvSpPr>
            <p:spPr>
              <a:xfrm>
                <a:off x="577049" y="525756"/>
                <a:ext cx="6205490" cy="53657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0DADA8-B653-4B3E-87FF-72EBD3FE04AD}"/>
                </a:ext>
              </a:extLst>
            </p:cNvPr>
            <p:cNvGrpSpPr/>
            <p:nvPr/>
          </p:nvGrpSpPr>
          <p:grpSpPr>
            <a:xfrm>
              <a:off x="6753331" y="1303159"/>
              <a:ext cx="4903457" cy="4251679"/>
              <a:chOff x="5998340" y="1029835"/>
              <a:chExt cx="5475650" cy="474781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9EBFD64-BC83-4BB9-B23A-0079982770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79" r="3258"/>
              <a:stretch/>
            </p:blipFill>
            <p:spPr>
              <a:xfrm>
                <a:off x="5998340" y="1029835"/>
                <a:ext cx="5395784" cy="471101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6D8064-B461-4F52-8637-BFB89DB84157}"/>
                  </a:ext>
                </a:extLst>
              </p:cNvPr>
              <p:cNvSpPr txBox="1"/>
              <p:nvPr/>
            </p:nvSpPr>
            <p:spPr>
              <a:xfrm>
                <a:off x="8888980" y="5537064"/>
                <a:ext cx="2585010" cy="240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>
                        <a:lumMod val="75000"/>
                      </a:schemeClr>
                    </a:solidFill>
                  </a:rPr>
                  <a:t>University Consortium of Pori/ Veera Korhonen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220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EFDD-7800-4FBF-BF06-12C73000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319" y="1271255"/>
            <a:ext cx="630555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Educational Health</a:t>
            </a:r>
            <a:br>
              <a:rPr lang="en-US" sz="3600" dirty="0"/>
            </a:br>
            <a:r>
              <a:rPr lang="en-US" sz="3600" dirty="0"/>
              <a:t>Center in Pori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FDC2-8C93-4FDF-8ED5-67C1AD59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756" y="3429001"/>
            <a:ext cx="6162675" cy="2053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The University Consortium of Pori has an educational health center which is administered by the Faculty of Medicine of the University of Turku. 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The health center provides research-based teaching to medical students. Forms of study include practicing work with actual patients and performing small procedures.</a:t>
            </a:r>
            <a:endParaRPr lang="fi-FI" dirty="0">
              <a:solidFill>
                <a:prstClr val="black"/>
              </a:solidFill>
              <a:latin typeface="Garamond" panose="02020404030301010803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B7ED61-086B-4EAE-B9BD-0C52D9DC2C92}"/>
              </a:ext>
            </a:extLst>
          </p:cNvPr>
          <p:cNvGrpSpPr/>
          <p:nvPr/>
        </p:nvGrpSpPr>
        <p:grpSpPr>
          <a:xfrm>
            <a:off x="1077131" y="798376"/>
            <a:ext cx="3142593" cy="5261248"/>
            <a:chOff x="1065173" y="707128"/>
            <a:chExt cx="3142593" cy="52612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70E79F-4997-4A3D-A630-E2B7FE11FFA1}"/>
                </a:ext>
              </a:extLst>
            </p:cNvPr>
            <p:cNvSpPr/>
            <p:nvPr/>
          </p:nvSpPr>
          <p:spPr>
            <a:xfrm>
              <a:off x="1065173" y="707128"/>
              <a:ext cx="3142593" cy="526124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A1748FD8-AB67-4A6F-89DB-9C2B196FC570}"/>
                </a:ext>
              </a:extLst>
            </p:cNvPr>
            <p:cNvSpPr txBox="1">
              <a:spLocks/>
            </p:cNvSpPr>
            <p:nvPr/>
          </p:nvSpPr>
          <p:spPr>
            <a:xfrm>
              <a:off x="1581678" y="3337752"/>
              <a:ext cx="2103670" cy="2257168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THE FIRST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health center designed for teaching and research in the Nordic countries</a:t>
              </a:r>
            </a:p>
          </p:txBody>
        </p:sp>
        <p:sp>
          <p:nvSpPr>
            <p:cNvPr id="5" name="Star: 10 Points 4">
              <a:extLst>
                <a:ext uri="{FF2B5EF4-FFF2-40B4-BE49-F238E27FC236}">
                  <a16:creationId xmlns:a16="http://schemas.microsoft.com/office/drawing/2014/main" id="{FBFD50D8-2759-4854-BED8-DE189319B144}"/>
                </a:ext>
              </a:extLst>
            </p:cNvPr>
            <p:cNvSpPr/>
            <p:nvPr/>
          </p:nvSpPr>
          <p:spPr>
            <a:xfrm>
              <a:off x="1738163" y="1305762"/>
              <a:ext cx="1790700" cy="1816100"/>
            </a:xfrm>
            <a:prstGeom prst="star10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7545F0-92DE-471E-B198-DB46EC9C2E68}"/>
              </a:ext>
            </a:extLst>
          </p:cNvPr>
          <p:cNvCxnSpPr>
            <a:cxnSpLocks/>
          </p:cNvCxnSpPr>
          <p:nvPr/>
        </p:nvCxnSpPr>
        <p:spPr>
          <a:xfrm>
            <a:off x="7286505" y="267880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48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3BEF6-1BAC-49ED-9EB4-49DFD471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3B80A-C5B6-4332-9880-E7A7C305FFCD}"/>
              </a:ext>
            </a:extLst>
          </p:cNvPr>
          <p:cNvSpPr/>
          <p:nvPr/>
        </p:nvSpPr>
        <p:spPr>
          <a:xfrm>
            <a:off x="6241311" y="0"/>
            <a:ext cx="487153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9785DA2-3A33-42CB-AF25-F5D84C74B930}"/>
              </a:ext>
            </a:extLst>
          </p:cNvPr>
          <p:cNvSpPr txBox="1">
            <a:spLocks/>
          </p:cNvSpPr>
          <p:nvPr/>
        </p:nvSpPr>
        <p:spPr>
          <a:xfrm>
            <a:off x="6241311" y="556811"/>
            <a:ext cx="4871531" cy="1974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Rauma Campus of University of Turku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39F9542-68C2-4DF6-888C-1A9AF2EE3709}"/>
              </a:ext>
            </a:extLst>
          </p:cNvPr>
          <p:cNvSpPr txBox="1">
            <a:spLocks/>
          </p:cNvSpPr>
          <p:nvPr/>
        </p:nvSpPr>
        <p:spPr>
          <a:xfrm>
            <a:off x="6462944" y="3112680"/>
            <a:ext cx="4412201" cy="197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Garamond" panose="02020404030301010803"/>
              </a:rPr>
              <a:t>The Department of Teacher Education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 and </a:t>
            </a:r>
            <a:r>
              <a:rPr lang="en-US" sz="1800" b="1" dirty="0">
                <a:solidFill>
                  <a:prstClr val="black"/>
                </a:solidFill>
                <a:latin typeface="Garamond" panose="02020404030301010803"/>
              </a:rPr>
              <a:t>the Centre for Maritime Studies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 of the University of Turku are located in Rauma.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1800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The Faculty of Education offers various degree </a:t>
            </a:r>
            <a:r>
              <a:rPr lang="en-US" sz="1800" dirty="0" err="1">
                <a:solidFill>
                  <a:prstClr val="black"/>
                </a:solidFill>
                <a:latin typeface="Garamond" panose="02020404030301010803"/>
              </a:rPr>
              <a:t>programmes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 in Finnish. Additionally, the Master’s degree </a:t>
            </a:r>
            <a:r>
              <a:rPr lang="en-US" sz="1800" dirty="0" err="1">
                <a:solidFill>
                  <a:prstClr val="black"/>
                </a:solidFill>
                <a:latin typeface="Garamond" panose="02020404030301010803"/>
              </a:rPr>
              <a:t>programme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 in </a:t>
            </a:r>
            <a:br>
              <a:rPr lang="en-US" sz="1800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Education and Learning is in English.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CC2989-9B03-4531-97C1-0480100F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374" y="6088442"/>
            <a:ext cx="1904468" cy="7704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815F05-30EE-4749-A3E5-A81A142D6EBA}"/>
              </a:ext>
            </a:extLst>
          </p:cNvPr>
          <p:cNvCxnSpPr>
            <a:cxnSpLocks/>
          </p:cNvCxnSpPr>
          <p:nvPr/>
        </p:nvCxnSpPr>
        <p:spPr>
          <a:xfrm>
            <a:off x="8026201" y="242486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6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79A8C926-F297-47CA-B401-735090142C51}"/>
              </a:ext>
            </a:extLst>
          </p:cNvPr>
          <p:cNvSpPr txBox="1">
            <a:spLocks/>
          </p:cNvSpPr>
          <p:nvPr/>
        </p:nvSpPr>
        <p:spPr>
          <a:xfrm>
            <a:off x="4823877" y="206461"/>
            <a:ext cx="6829712" cy="2133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Diaconia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University of Applied Sciences Diak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A895A-6CFF-4900-93E1-060A3FEA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451" y="66531"/>
            <a:ext cx="1424549" cy="800838"/>
          </a:xfrm>
          <a:prstGeom prst="rect">
            <a:avLst/>
          </a:prstGeom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229057CE-E578-40EE-B58C-344C069B21A5}"/>
              </a:ext>
            </a:extLst>
          </p:cNvPr>
          <p:cNvSpPr txBox="1">
            <a:spLocks/>
          </p:cNvSpPr>
          <p:nvPr/>
        </p:nvSpPr>
        <p:spPr>
          <a:xfrm>
            <a:off x="4823877" y="2762836"/>
            <a:ext cx="4112329" cy="32959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Diak is Finland’s largest provider of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UAS-level education in social work.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Diak offers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programmes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th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following fields: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social work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health care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diaconal work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interpretation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704A2-7509-4877-9271-ED979494DC96}"/>
              </a:ext>
            </a:extLst>
          </p:cNvPr>
          <p:cNvGrpSpPr/>
          <p:nvPr/>
        </p:nvGrpSpPr>
        <p:grpSpPr>
          <a:xfrm>
            <a:off x="8235178" y="3450668"/>
            <a:ext cx="3956821" cy="2880000"/>
            <a:chOff x="7683598" y="3252554"/>
            <a:chExt cx="3956821" cy="2880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D96D3B0-8B62-49A2-9681-C0F9133648FC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BDAAF990-59AC-48D3-A3CB-E48C936C4D58}"/>
                </a:ext>
              </a:extLst>
            </p:cNvPr>
            <p:cNvSpPr txBox="1">
              <a:spLocks/>
            </p:cNvSpPr>
            <p:nvPr/>
          </p:nvSpPr>
          <p:spPr>
            <a:xfrm>
              <a:off x="7683598" y="4007626"/>
              <a:ext cx="3956821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500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students in Pori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0DBA2-E82C-426D-8F00-4B001A2243EC}"/>
              </a:ext>
            </a:extLst>
          </p:cNvPr>
          <p:cNvCxnSpPr>
            <a:cxnSpLocks/>
          </p:cNvCxnSpPr>
          <p:nvPr/>
        </p:nvCxnSpPr>
        <p:spPr>
          <a:xfrm>
            <a:off x="4931073" y="215408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734BBD4-D186-48E0-BEFF-F6BBAB5B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r="40771"/>
          <a:stretch/>
        </p:blipFill>
        <p:spPr>
          <a:xfrm>
            <a:off x="0" y="0"/>
            <a:ext cx="449871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59C41F-391E-4032-BD82-E5E50203A4F7}"/>
              </a:ext>
            </a:extLst>
          </p:cNvPr>
          <p:cNvSpPr txBox="1"/>
          <p:nvPr/>
        </p:nvSpPr>
        <p:spPr>
          <a:xfrm>
            <a:off x="-60890" y="-41191"/>
            <a:ext cx="2310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Diaconia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University of Applied Sciences /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Meeri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Utti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9181-88EB-4AB6-9FE0-D07526A1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Pori Brigade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04DCED-A954-4385-87C3-FF45FB9B3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402"/>
            <a:ext cx="10515600" cy="3991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Pori Brigade trains one of the special forces of the Finnish Army: the Finnish Rapid Deployment Force.</a:t>
            </a:r>
            <a:endParaRPr lang="fi-FI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BFE5-1DE3-4AFE-9D67-5B05A3DB3578}"/>
              </a:ext>
            </a:extLst>
          </p:cNvPr>
          <p:cNvGrpSpPr/>
          <p:nvPr/>
        </p:nvGrpSpPr>
        <p:grpSpPr>
          <a:xfrm>
            <a:off x="4656000" y="3105121"/>
            <a:ext cx="2880000" cy="2880000"/>
            <a:chOff x="8222009" y="3252554"/>
            <a:chExt cx="2880000" cy="288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6BCAA6-4047-4847-876C-06F4F25BF03A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92858D77-77A5-448F-B844-F4F49688D357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4000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conscripts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004EAF-6BF2-47F3-B63D-806AA51850D9}"/>
              </a:ext>
            </a:extLst>
          </p:cNvPr>
          <p:cNvGrpSpPr/>
          <p:nvPr/>
        </p:nvGrpSpPr>
        <p:grpSpPr>
          <a:xfrm>
            <a:off x="8107123" y="3075702"/>
            <a:ext cx="2880000" cy="2880000"/>
            <a:chOff x="8222009" y="3252554"/>
            <a:chExt cx="2880000" cy="288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2042A4-5AFC-47D0-8BC9-6A26D45D430A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4E2BFD35-B7E8-4DE5-AB4A-66BC9D6309DF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1000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peacekeepers trained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each year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A52732-1D9E-48FF-AF33-B2A55FB502E1}"/>
              </a:ext>
            </a:extLst>
          </p:cNvPr>
          <p:cNvGrpSpPr/>
          <p:nvPr/>
        </p:nvGrpSpPr>
        <p:grpSpPr>
          <a:xfrm>
            <a:off x="1204877" y="3105121"/>
            <a:ext cx="2880000" cy="2880000"/>
            <a:chOff x="8222009" y="3252554"/>
            <a:chExt cx="2880000" cy="28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4B6E28-B12E-4CA9-A4AC-0C76AD18168C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7D5933A3-099E-443C-8D6A-B1515B0B0544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locations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B66A3A-9C0D-4D5F-8CD2-CC07E4B0DAF3}"/>
              </a:ext>
            </a:extLst>
          </p:cNvPr>
          <p:cNvCxnSpPr>
            <a:cxnSpLocks/>
          </p:cNvCxnSpPr>
          <p:nvPr/>
        </p:nvCxnSpPr>
        <p:spPr>
          <a:xfrm>
            <a:off x="5445125" y="160227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05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EB88D0-5333-46DC-8F55-B17ED8E9F3E9}"/>
              </a:ext>
            </a:extLst>
          </p:cNvPr>
          <p:cNvGrpSpPr/>
          <p:nvPr/>
        </p:nvGrpSpPr>
        <p:grpSpPr>
          <a:xfrm>
            <a:off x="1411082" y="1392225"/>
            <a:ext cx="5101187" cy="4073547"/>
            <a:chOff x="1966363" y="1343179"/>
            <a:chExt cx="5101187" cy="40735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006549-718D-4EBD-8E76-5E0EDF514999}"/>
                </a:ext>
              </a:extLst>
            </p:cNvPr>
            <p:cNvSpPr txBox="1"/>
            <p:nvPr/>
          </p:nvSpPr>
          <p:spPr>
            <a:xfrm>
              <a:off x="2531848" y="1544502"/>
              <a:ext cx="4535702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English-Language </a:t>
              </a:r>
              <a:r>
                <a:rPr lang="fi-FI" b="1" dirty="0" err="1"/>
                <a:t>Education</a:t>
              </a:r>
              <a:endParaRPr lang="fi-FI" b="1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 err="1"/>
                <a:t>Swedish</a:t>
              </a:r>
              <a:r>
                <a:rPr lang="fi-FI" b="1" dirty="0"/>
                <a:t>-Language </a:t>
              </a:r>
              <a:r>
                <a:rPr lang="fi-FI" b="1" dirty="0" err="1"/>
                <a:t>Education</a:t>
              </a:r>
              <a:endParaRPr lang="fi-FI" b="1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/>
                <a:t>Upper </a:t>
              </a:r>
              <a:r>
                <a:rPr lang="fi-FI" b="1" dirty="0" err="1"/>
                <a:t>Secondary</a:t>
              </a:r>
              <a:r>
                <a:rPr lang="fi-FI" b="1" dirty="0"/>
                <a:t> </a:t>
              </a:r>
              <a:r>
                <a:rPr lang="fi-FI" b="1" dirty="0" err="1"/>
                <a:t>Education</a:t>
              </a:r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 err="1"/>
                <a:t>Vocational</a:t>
              </a:r>
              <a:r>
                <a:rPr lang="fi-FI" b="1" dirty="0"/>
                <a:t> </a:t>
              </a:r>
              <a:r>
                <a:rPr lang="fi-FI" b="1" dirty="0" err="1"/>
                <a:t>Education</a:t>
              </a:r>
              <a:endParaRPr lang="fi-FI" b="1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07C3AE-8F62-4651-B0EA-0199599FBD21}"/>
                </a:ext>
              </a:extLst>
            </p:cNvPr>
            <p:cNvGrpSpPr/>
            <p:nvPr/>
          </p:nvGrpSpPr>
          <p:grpSpPr>
            <a:xfrm>
              <a:off x="1966363" y="1343179"/>
              <a:ext cx="566690" cy="4073547"/>
              <a:chOff x="1432963" y="455545"/>
              <a:chExt cx="566690" cy="407354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2D3B6E9-EEA9-4900-95DA-43419790EDCF}"/>
                  </a:ext>
                </a:extLst>
              </p:cNvPr>
              <p:cNvGrpSpPr/>
              <p:nvPr/>
            </p:nvGrpSpPr>
            <p:grpSpPr>
              <a:xfrm>
                <a:off x="1432964" y="455545"/>
                <a:ext cx="565484" cy="769441"/>
                <a:chOff x="1432964" y="455545"/>
                <a:chExt cx="565484" cy="769441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C29CB7-201E-415A-9C5F-3A5FF6FCFB5A}"/>
                    </a:ext>
                  </a:extLst>
                </p:cNvPr>
                <p:cNvSpPr txBox="1"/>
                <p:nvPr/>
              </p:nvSpPr>
              <p:spPr>
                <a:xfrm>
                  <a:off x="1432964" y="455545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722507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794AA2C-EFEC-429F-A84E-F9F4E5E4F0DE}"/>
                  </a:ext>
                </a:extLst>
              </p:cNvPr>
              <p:cNvGrpSpPr/>
              <p:nvPr/>
            </p:nvGrpSpPr>
            <p:grpSpPr>
              <a:xfrm>
                <a:off x="1432963" y="1554380"/>
                <a:ext cx="565484" cy="769441"/>
                <a:chOff x="1432964" y="1248350"/>
                <a:chExt cx="565484" cy="769441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432964" y="1248350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BFA7486-D8BE-422F-BD58-A6DE993E0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1515312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E11A41E-4E25-490B-99B7-2F3445522041}"/>
                  </a:ext>
                </a:extLst>
              </p:cNvPr>
              <p:cNvGrpSpPr/>
              <p:nvPr/>
            </p:nvGrpSpPr>
            <p:grpSpPr>
              <a:xfrm>
                <a:off x="1439438" y="2647341"/>
                <a:ext cx="560215" cy="769441"/>
                <a:chOff x="1438233" y="2100283"/>
                <a:chExt cx="560215" cy="76944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ECEAEF-4050-4320-BD5E-040E97C6B26F}"/>
                    </a:ext>
                  </a:extLst>
                </p:cNvPr>
                <p:cNvSpPr txBox="1"/>
                <p:nvPr/>
              </p:nvSpPr>
              <p:spPr>
                <a:xfrm>
                  <a:off x="1438233" y="2100283"/>
                  <a:ext cx="41308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/>
                    <a:t>3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4926262-820E-4A03-BBE3-8CBAE38C5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2367245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48288F3-FB2E-49C5-AA44-6B18E9AF53DE}"/>
                  </a:ext>
                </a:extLst>
              </p:cNvPr>
              <p:cNvGrpSpPr/>
              <p:nvPr/>
            </p:nvGrpSpPr>
            <p:grpSpPr>
              <a:xfrm>
                <a:off x="1433959" y="3759651"/>
                <a:ext cx="564488" cy="769441"/>
                <a:chOff x="1433960" y="2927954"/>
                <a:chExt cx="564488" cy="76944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D48EE07-E453-4A62-A72D-F1093C051DC3}"/>
                    </a:ext>
                  </a:extLst>
                </p:cNvPr>
                <p:cNvSpPr txBox="1"/>
                <p:nvPr/>
              </p:nvSpPr>
              <p:spPr>
                <a:xfrm>
                  <a:off x="1433960" y="2927954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4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F2BEAF5-A62B-4A54-BFC0-981D55BA14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3190212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2EFFA18-E052-4784-A5F5-60EFC57F5C6A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3266C3-9F02-4725-B558-A3D82CAFA117}"/>
              </a:ext>
            </a:extLst>
          </p:cNvPr>
          <p:cNvGrpSpPr/>
          <p:nvPr/>
        </p:nvGrpSpPr>
        <p:grpSpPr>
          <a:xfrm>
            <a:off x="6000404" y="1593548"/>
            <a:ext cx="5416454" cy="3308004"/>
            <a:chOff x="6638908" y="1544502"/>
            <a:chExt cx="5416454" cy="33080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FD4C88-819A-48F6-B2AA-092F6E6BC4DD}"/>
                </a:ext>
              </a:extLst>
            </p:cNvPr>
            <p:cNvSpPr txBox="1"/>
            <p:nvPr/>
          </p:nvSpPr>
          <p:spPr>
            <a:xfrm>
              <a:off x="7213477" y="1544502"/>
              <a:ext cx="4841885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 err="1"/>
                <a:t>Higher</a:t>
              </a:r>
              <a:r>
                <a:rPr lang="fi-FI" b="1" dirty="0"/>
                <a:t> </a:t>
              </a:r>
              <a:r>
                <a:rPr lang="fi-FI" b="1" dirty="0" err="1"/>
                <a:t>Education</a:t>
              </a:r>
              <a:endParaRPr lang="fi-FI" b="1" dirty="0"/>
            </a:p>
            <a:p>
              <a:pPr lvl="1"/>
              <a:r>
                <a:rPr lang="fi-FI" dirty="0"/>
                <a:t>Satakunta </a:t>
              </a:r>
              <a:r>
                <a:rPr lang="fi-FI" dirty="0" err="1"/>
                <a:t>University</a:t>
              </a:r>
              <a:r>
                <a:rPr lang="fi-FI" dirty="0"/>
                <a:t> of </a:t>
              </a:r>
              <a:r>
                <a:rPr lang="fi-FI" dirty="0" err="1"/>
                <a:t>Applied</a:t>
              </a:r>
              <a:r>
                <a:rPr lang="fi-FI" dirty="0"/>
                <a:t> Sciences</a:t>
              </a:r>
            </a:p>
            <a:p>
              <a:pPr lvl="1"/>
              <a:r>
                <a:rPr lang="fi-FI" dirty="0"/>
                <a:t>	Key </a:t>
              </a:r>
              <a:r>
                <a:rPr lang="fi-FI" dirty="0" err="1"/>
                <a:t>Figures</a:t>
              </a:r>
              <a:endParaRPr lang="fi-FI" dirty="0"/>
            </a:p>
            <a:p>
              <a:pPr lvl="1"/>
              <a:r>
                <a:rPr lang="fi-FI" dirty="0" err="1"/>
                <a:t>University</a:t>
              </a:r>
              <a:r>
                <a:rPr lang="fi-FI" dirty="0"/>
                <a:t> </a:t>
              </a:r>
              <a:r>
                <a:rPr lang="fi-FI" dirty="0" err="1"/>
                <a:t>Consortium</a:t>
              </a:r>
              <a:r>
                <a:rPr lang="fi-FI" dirty="0"/>
                <a:t> of Pori</a:t>
              </a:r>
            </a:p>
            <a:p>
              <a:pPr lvl="1"/>
              <a:r>
                <a:rPr lang="fi-FI" dirty="0"/>
                <a:t>	</a:t>
              </a:r>
              <a:r>
                <a:rPr lang="en-US" dirty="0"/>
                <a:t>The Educational Health Center in Pori</a:t>
              </a:r>
              <a:endParaRPr lang="fi-FI" dirty="0"/>
            </a:p>
            <a:p>
              <a:pPr lvl="1"/>
              <a:r>
                <a:rPr lang="en-US" dirty="0"/>
                <a:t>Rauma Campus of University of Turku</a:t>
              </a:r>
            </a:p>
            <a:p>
              <a:pPr lvl="1"/>
              <a:r>
                <a:rPr lang="fi-FI" dirty="0" err="1"/>
                <a:t>Diaconia</a:t>
              </a:r>
              <a:r>
                <a:rPr lang="fi-FI" dirty="0"/>
                <a:t> </a:t>
              </a:r>
              <a:r>
                <a:rPr lang="fi-FI" dirty="0" err="1"/>
                <a:t>University</a:t>
              </a:r>
              <a:r>
                <a:rPr lang="fi-FI" dirty="0"/>
                <a:t> of </a:t>
              </a:r>
              <a:r>
                <a:rPr lang="fi-FI" dirty="0" err="1"/>
                <a:t>Applied</a:t>
              </a:r>
              <a:r>
                <a:rPr lang="fi-FI" dirty="0"/>
                <a:t> Sciences</a:t>
              </a:r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r>
                <a:rPr lang="fi-FI" b="1" dirty="0"/>
                <a:t>Pori </a:t>
              </a:r>
              <a:r>
                <a:rPr lang="fi-FI" b="1" dirty="0" err="1"/>
                <a:t>Brigade</a:t>
              </a:r>
              <a:endParaRPr lang="fi-FI" b="1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3F87577-30E0-4C24-823D-98F89B60E35B}"/>
                </a:ext>
              </a:extLst>
            </p:cNvPr>
            <p:cNvGrpSpPr/>
            <p:nvPr/>
          </p:nvGrpSpPr>
          <p:grpSpPr>
            <a:xfrm>
              <a:off x="6638908" y="1610141"/>
              <a:ext cx="574569" cy="1924834"/>
              <a:chOff x="1733244" y="4000499"/>
              <a:chExt cx="574569" cy="192483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FEFC1C-BA16-4B4E-A907-A04DA8778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7813" y="4000499"/>
                <a:ext cx="0" cy="19248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0223BE-505E-46B0-A69E-552FB85B2345}"/>
                  </a:ext>
                </a:extLst>
              </p:cNvPr>
              <p:cNvSpPr txBox="1"/>
              <p:nvPr/>
            </p:nvSpPr>
            <p:spPr>
              <a:xfrm>
                <a:off x="1733244" y="4578195"/>
                <a:ext cx="4491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5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2A24240-9ED0-4BC8-85B8-B956DE12C7F1}"/>
                </a:ext>
              </a:extLst>
            </p:cNvPr>
            <p:cNvGrpSpPr/>
            <p:nvPr/>
          </p:nvGrpSpPr>
          <p:grpSpPr>
            <a:xfrm>
              <a:off x="6638908" y="4083065"/>
              <a:ext cx="574569" cy="769441"/>
              <a:chOff x="1733244" y="5665134"/>
              <a:chExt cx="574569" cy="76944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0B974F-624A-48C5-8D30-71F7FF0E7A7E}"/>
                  </a:ext>
                </a:extLst>
              </p:cNvPr>
              <p:cNvSpPr txBox="1"/>
              <p:nvPr/>
            </p:nvSpPr>
            <p:spPr>
              <a:xfrm>
                <a:off x="1733244" y="5665134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6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C2B13D0-E41D-4122-A1F0-1294E6EAB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7813" y="5932096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DC2C796-8EDA-438B-9696-0A054F55C771}"/>
              </a:ext>
            </a:extLst>
          </p:cNvPr>
          <p:cNvSpPr/>
          <p:nvPr/>
        </p:nvSpPr>
        <p:spPr>
          <a:xfrm>
            <a:off x="733095" y="709448"/>
            <a:ext cx="10843553" cy="5439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7C0AC0-BC24-4CB6-93FB-683A06C34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-343" r="50000" b="343"/>
          <a:stretch/>
        </p:blipFill>
        <p:spPr>
          <a:xfrm>
            <a:off x="6700447" y="3419687"/>
            <a:ext cx="2033739" cy="2711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46080-2D84-4509-8962-DA062C8F8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r="31348" b="11799"/>
          <a:stretch/>
        </p:blipFill>
        <p:spPr>
          <a:xfrm>
            <a:off x="3994241" y="3429000"/>
            <a:ext cx="2019579" cy="270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3C582-6CFE-474C-98E0-B0897597A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F38C-49D0-4A5F-9E64-38982224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816" y="456670"/>
            <a:ext cx="8930184" cy="1325563"/>
          </a:xfrm>
        </p:spPr>
        <p:txBody>
          <a:bodyPr>
            <a:normAutofit/>
          </a:bodyPr>
          <a:lstStyle/>
          <a:p>
            <a:r>
              <a:rPr lang="en-US" sz="6000" dirty="0"/>
              <a:t>English-Language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116-3D87-4DB8-8A32-1EB7234B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909" y="2238903"/>
            <a:ext cx="5613991" cy="829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In Pori, there are possibilities for English-language education at all levels.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E0BF-61AD-4FEC-B13A-B6316A5CB847}"/>
              </a:ext>
            </a:extLst>
          </p:cNvPr>
          <p:cNvCxnSpPr>
            <a:cxnSpLocks/>
          </p:cNvCxnSpPr>
          <p:nvPr/>
        </p:nvCxnSpPr>
        <p:spPr>
          <a:xfrm>
            <a:off x="7070029" y="168801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17D3CA-3118-4D20-A5A7-B899EA669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14131" r="38839"/>
          <a:stretch/>
        </p:blipFill>
        <p:spPr>
          <a:xfrm>
            <a:off x="9420837" y="3419688"/>
            <a:ext cx="2033739" cy="27116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AC6E8B-D4E5-4D0C-81E7-858F44B7AAEC}"/>
              </a:ext>
            </a:extLst>
          </p:cNvPr>
          <p:cNvSpPr txBox="1">
            <a:spLocks/>
          </p:cNvSpPr>
          <p:nvPr/>
        </p:nvSpPr>
        <p:spPr>
          <a:xfrm>
            <a:off x="135011" y="341162"/>
            <a:ext cx="3322565" cy="6175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EARLY CHILDHOOD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Pilke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Daycare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 English Playschool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PRESCHOOL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Garamond" panose="02020404030301010803"/>
              </a:rPr>
              <a:t>English Preschool at </a:t>
            </a:r>
            <a:r>
              <a:rPr lang="en-US" sz="1800" dirty="0" err="1">
                <a:solidFill>
                  <a:prstClr val="white"/>
                </a:solidFill>
                <a:latin typeface="Garamond" panose="02020404030301010803"/>
              </a:rPr>
              <a:t>Viikari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COMPREHENSIVE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Grades 1-6: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Cygnaeus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School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Grades 7-9: Porin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suomalainen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Garamond" panose="02020404030301010803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yhteislyseo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(PSYL) School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UPPER SECONDARY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Lyseo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Upper Secondary School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HIGHER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Satakunta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University of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Applied Sciences SAMK</a:t>
            </a:r>
          </a:p>
        </p:txBody>
      </p:sp>
    </p:spTree>
    <p:extLst>
      <p:ext uri="{BB962C8B-B14F-4D97-AF65-F5344CB8AC3E}">
        <p14:creationId xmlns:p14="http://schemas.microsoft.com/office/powerpoint/2010/main" val="125071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723EB-79A0-4985-A97B-2303D76A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r="11877"/>
          <a:stretch/>
        </p:blipFill>
        <p:spPr>
          <a:xfrm>
            <a:off x="5305644" y="-1"/>
            <a:ext cx="68863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F38C-49D0-4A5F-9E64-38982224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24" y="1096565"/>
            <a:ext cx="5305644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Swedish-Language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116-3D87-4DB8-8A32-1EB7234B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61" y="3707557"/>
            <a:ext cx="4341874" cy="295529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/>
              <a:t>Björneborgs</a:t>
            </a:r>
            <a:r>
              <a:rPr lang="en-US" b="1" dirty="0"/>
              <a:t> </a:t>
            </a:r>
            <a:r>
              <a:rPr lang="en-US" b="1" dirty="0" err="1"/>
              <a:t>svenska</a:t>
            </a:r>
            <a:r>
              <a:rPr lang="en-US" b="1" dirty="0"/>
              <a:t> </a:t>
            </a:r>
            <a:r>
              <a:rPr lang="en-US" b="1" dirty="0" err="1"/>
              <a:t>samskola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founded in 1892, offers Swedish-language early childhood education, </a:t>
            </a:r>
            <a:br>
              <a:rPr lang="en-US" dirty="0"/>
            </a:br>
            <a:r>
              <a:rPr lang="en-US" dirty="0"/>
              <a:t>basic comprehensive education and </a:t>
            </a:r>
            <a:br>
              <a:rPr lang="en-US" dirty="0"/>
            </a:br>
            <a:r>
              <a:rPr lang="en-US" dirty="0"/>
              <a:t>upper secondary education in Pori.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D0801-7F03-44BB-85FE-EF1E24166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10" y="5262856"/>
            <a:ext cx="1171575" cy="12382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085581-3FC2-4286-935D-BE56CE4D8BDB}"/>
              </a:ext>
            </a:extLst>
          </p:cNvPr>
          <p:cNvCxnSpPr>
            <a:cxnSpLocks/>
          </p:cNvCxnSpPr>
          <p:nvPr/>
        </p:nvCxnSpPr>
        <p:spPr>
          <a:xfrm>
            <a:off x="1994124" y="315044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9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4E299D2-B713-4DDC-8B77-09FF9D3771CD}"/>
              </a:ext>
            </a:extLst>
          </p:cNvPr>
          <p:cNvSpPr txBox="1">
            <a:spLocks/>
          </p:cNvSpPr>
          <p:nvPr/>
        </p:nvSpPr>
        <p:spPr>
          <a:xfrm>
            <a:off x="6339535" y="5150069"/>
            <a:ext cx="3152292" cy="117722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17</a:t>
            </a:r>
            <a:r>
              <a:rPr kumimoji="0" lang="en-US" sz="18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upper secondary schools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279" y="486596"/>
            <a:ext cx="5941721" cy="2153246"/>
          </a:xfrm>
        </p:spPr>
        <p:txBody>
          <a:bodyPr>
            <a:normAutofit/>
          </a:bodyPr>
          <a:lstStyle/>
          <a:p>
            <a:r>
              <a:rPr lang="en-US" sz="6000" dirty="0"/>
              <a:t>Upper Secondary</a:t>
            </a:r>
            <a:br>
              <a:rPr lang="en-US" sz="6000" dirty="0"/>
            </a:br>
            <a:r>
              <a:rPr lang="en-US" sz="6000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DD60-15DD-403D-B417-165586C5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79" y="3078122"/>
            <a:ext cx="5100893" cy="143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upper secondary schools in </a:t>
            </a:r>
            <a:r>
              <a:rPr lang="en-US" dirty="0" err="1"/>
              <a:t>Satakunta</a:t>
            </a:r>
            <a:r>
              <a:rPr lang="en-US" dirty="0"/>
              <a:t> offer plenty of opportunities for their students.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Some offer specific diplomas, others specialize in </a:t>
            </a:r>
            <a:br>
              <a:rPr lang="en-US" dirty="0"/>
            </a:br>
            <a:r>
              <a:rPr lang="en-US" dirty="0"/>
              <a:t>for example internationality.</a:t>
            </a:r>
            <a:endParaRPr lang="fi-FI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A2EA9B-499C-4E4A-AFB1-3A87D2070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9" r="4671"/>
          <a:stretch/>
        </p:blipFill>
        <p:spPr>
          <a:xfrm>
            <a:off x="728591" y="462516"/>
            <a:ext cx="5213132" cy="5864774"/>
          </a:xfrm>
          <a:prstGeom prst="rect">
            <a:avLst/>
          </a:prstGeom>
          <a:ln w="12700"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4B6B86-5E47-45DC-827E-DCB7F2C7DD70}"/>
              </a:ext>
            </a:extLst>
          </p:cNvPr>
          <p:cNvCxnSpPr>
            <a:cxnSpLocks/>
          </p:cNvCxnSpPr>
          <p:nvPr/>
        </p:nvCxnSpPr>
        <p:spPr>
          <a:xfrm>
            <a:off x="6339535" y="250014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58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68283"/>
            <a:ext cx="12191999" cy="1238404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Vocational Education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B1F9C-7268-4F83-AE9C-53D820B14490}"/>
              </a:ext>
            </a:extLst>
          </p:cNvPr>
          <p:cNvCxnSpPr>
            <a:cxnSpLocks/>
          </p:cNvCxnSpPr>
          <p:nvPr/>
        </p:nvCxnSpPr>
        <p:spPr>
          <a:xfrm>
            <a:off x="5445124" y="174695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AE059F-237C-41A9-828D-79F8B7A3A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026" y="3270530"/>
            <a:ext cx="3957551" cy="184063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There are 6 vocational education institutions in </a:t>
            </a:r>
            <a:r>
              <a:rPr lang="en-US" dirty="0" err="1"/>
              <a:t>Satakunta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largest are </a:t>
            </a:r>
            <a:r>
              <a:rPr lang="en-US" dirty="0" err="1"/>
              <a:t>Sataedu</a:t>
            </a:r>
            <a:r>
              <a:rPr lang="en-US" dirty="0"/>
              <a:t> and </a:t>
            </a:r>
            <a:r>
              <a:rPr lang="en-US" dirty="0" err="1"/>
              <a:t>WinNova</a:t>
            </a:r>
            <a:r>
              <a:rPr lang="en-US" dirty="0"/>
              <a:t>.</a:t>
            </a:r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7F4FC-107D-4116-8023-453975490D2F}"/>
              </a:ext>
            </a:extLst>
          </p:cNvPr>
          <p:cNvSpPr txBox="1"/>
          <p:nvPr/>
        </p:nvSpPr>
        <p:spPr>
          <a:xfrm>
            <a:off x="6096000" y="2344188"/>
            <a:ext cx="5207306" cy="3693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Finnish Aviation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Garamond" panose="02020404030301010803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Huittinen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Vocational and Business College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Kankaanpä</a:t>
            </a:r>
            <a:r>
              <a:rPr lang="fi-FI" dirty="0">
                <a:solidFill>
                  <a:schemeClr val="bg1"/>
                </a:solidFill>
                <a:latin typeface="Garamond" panose="02020404030301010803"/>
              </a:rPr>
              <a:t>ä Institute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Palmgren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Conservatory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Sataedu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WinNova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6A5A5-C56F-4F50-9859-47F501AFDC4C}"/>
              </a:ext>
            </a:extLst>
          </p:cNvPr>
          <p:cNvSpPr/>
          <p:nvPr/>
        </p:nvSpPr>
        <p:spPr>
          <a:xfrm>
            <a:off x="888694" y="2951051"/>
            <a:ext cx="5792192" cy="247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07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BE4AE56-E0E6-4DE4-896D-9E44C70335D0}"/>
              </a:ext>
            </a:extLst>
          </p:cNvPr>
          <p:cNvGrpSpPr/>
          <p:nvPr/>
        </p:nvGrpSpPr>
        <p:grpSpPr>
          <a:xfrm>
            <a:off x="-12119" y="1530581"/>
            <a:ext cx="12204117" cy="5210777"/>
            <a:chOff x="-12119" y="1530581"/>
            <a:chExt cx="12204117" cy="5210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CF29D9-DECE-4F5D-BC3F-C8C9B10E5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" t="31368" r="183" b="13525"/>
            <a:stretch/>
          </p:blipFill>
          <p:spPr>
            <a:xfrm>
              <a:off x="-12119" y="1530581"/>
              <a:ext cx="12204117" cy="379683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43EB8A-44D2-4DDD-BE6B-D9B7833272D1}"/>
                </a:ext>
              </a:extLst>
            </p:cNvPr>
            <p:cNvGrpSpPr/>
            <p:nvPr/>
          </p:nvGrpSpPr>
          <p:grpSpPr>
            <a:xfrm>
              <a:off x="194735" y="2492922"/>
              <a:ext cx="3443307" cy="3076022"/>
              <a:chOff x="4374346" y="3497886"/>
              <a:chExt cx="3443307" cy="30760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23472EA-0CCF-4903-974C-DC89AC10320B}"/>
                  </a:ext>
                </a:extLst>
              </p:cNvPr>
              <p:cNvSpPr/>
              <p:nvPr/>
            </p:nvSpPr>
            <p:spPr>
              <a:xfrm>
                <a:off x="4557989" y="3497886"/>
                <a:ext cx="3076022" cy="30760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2F21C-4708-4397-99B8-6DAABEC48D6E}"/>
                  </a:ext>
                </a:extLst>
              </p:cNvPr>
              <p:cNvSpPr txBox="1"/>
              <p:nvPr/>
            </p:nvSpPr>
            <p:spPr>
              <a:xfrm>
                <a:off x="4374346" y="4083690"/>
                <a:ext cx="3443307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SATAEDU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5000 </a:t>
                </a:r>
                <a:r>
                  <a:rPr lang="en-US" dirty="0">
                    <a:solidFill>
                      <a:schemeClr val="bg1"/>
                    </a:solidFill>
                  </a:rPr>
                  <a:t>students</a:t>
                </a: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10 </a:t>
                </a:r>
                <a:r>
                  <a:rPr lang="en-US" dirty="0">
                    <a:solidFill>
                      <a:schemeClr val="bg1"/>
                    </a:solidFill>
                  </a:rPr>
                  <a:t>locations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2DA342-65D9-4671-93BB-3DB081B4A2C1}"/>
                </a:ext>
              </a:extLst>
            </p:cNvPr>
            <p:cNvGrpSpPr/>
            <p:nvPr/>
          </p:nvGrpSpPr>
          <p:grpSpPr>
            <a:xfrm>
              <a:off x="2750059" y="3665334"/>
              <a:ext cx="3443307" cy="3076024"/>
              <a:chOff x="4374346" y="3497885"/>
              <a:chExt cx="3443307" cy="307602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6DED162-00E6-4544-8B89-A9E2A798777C}"/>
                  </a:ext>
                </a:extLst>
              </p:cNvPr>
              <p:cNvSpPr/>
              <p:nvPr/>
            </p:nvSpPr>
            <p:spPr>
              <a:xfrm>
                <a:off x="4557988" y="3497885"/>
                <a:ext cx="3076024" cy="30760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A261C9-54CF-481B-9AA3-07B8AE30005E}"/>
                  </a:ext>
                </a:extLst>
              </p:cNvPr>
              <p:cNvSpPr txBox="1"/>
              <p:nvPr/>
            </p:nvSpPr>
            <p:spPr>
              <a:xfrm>
                <a:off x="4374346" y="4083690"/>
                <a:ext cx="3443307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WINNOVA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6000 </a:t>
                </a:r>
                <a:r>
                  <a:rPr lang="en-US" dirty="0">
                    <a:solidFill>
                      <a:schemeClr val="bg1"/>
                    </a:solidFill>
                  </a:rPr>
                  <a:t>students</a:t>
                </a: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 </a:t>
                </a:r>
                <a:r>
                  <a:rPr lang="en-US" dirty="0">
                    <a:solidFill>
                      <a:schemeClr val="bg1"/>
                    </a:solidFill>
                  </a:rPr>
                  <a:t>locations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7AE7BA-C9E1-4962-8C96-EB81EF453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062" y="3087153"/>
            <a:ext cx="1530652" cy="34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952FF-6A95-404C-81AF-3E0C2F7C3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9" t="21005" r="49" b="44071"/>
          <a:stretch/>
        </p:blipFill>
        <p:spPr>
          <a:xfrm>
            <a:off x="3454400" y="4251139"/>
            <a:ext cx="2066277" cy="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BA4A9EE-68AD-4581-BAFF-655977A6EAB0}"/>
              </a:ext>
            </a:extLst>
          </p:cNvPr>
          <p:cNvGrpSpPr/>
          <p:nvPr/>
        </p:nvGrpSpPr>
        <p:grpSpPr>
          <a:xfrm>
            <a:off x="565449" y="3819738"/>
            <a:ext cx="4521946" cy="2277547"/>
            <a:chOff x="7859296" y="760715"/>
            <a:chExt cx="3544514" cy="227754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AEC0E5-1595-4C13-BD39-850112ED0F70}"/>
                </a:ext>
              </a:extLst>
            </p:cNvPr>
            <p:cNvSpPr txBox="1"/>
            <p:nvPr/>
          </p:nvSpPr>
          <p:spPr>
            <a:xfrm>
              <a:off x="7960503" y="1159791"/>
              <a:ext cx="344330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PALMGREN CONSERVATORY</a:t>
              </a:r>
            </a:p>
            <a:p>
              <a:endParaRPr lang="en-US" dirty="0"/>
            </a:p>
            <a:p>
              <a:r>
                <a:rPr lang="fi-FI" dirty="0" err="1"/>
                <a:t>Located</a:t>
              </a:r>
              <a:r>
                <a:rPr lang="fi-FI" dirty="0"/>
                <a:t> in Pori, Palmgren is a music </a:t>
              </a:r>
              <a:r>
                <a:rPr lang="fi-FI" dirty="0" err="1"/>
                <a:t>school</a:t>
              </a:r>
              <a:r>
                <a:rPr lang="fi-FI" dirty="0"/>
                <a:t> </a:t>
              </a:r>
              <a:r>
                <a:rPr lang="fi-FI" dirty="0" err="1"/>
                <a:t>that</a:t>
              </a:r>
              <a:r>
                <a:rPr lang="fi-FI" dirty="0"/>
                <a:t> </a:t>
              </a:r>
              <a:r>
                <a:rPr lang="fi-FI" dirty="0" err="1"/>
                <a:t>offers</a:t>
              </a:r>
              <a:r>
                <a:rPr lang="fi-FI" dirty="0"/>
                <a:t> </a:t>
              </a:r>
              <a:r>
                <a:rPr lang="fi-FI" dirty="0" err="1"/>
                <a:t>education</a:t>
              </a:r>
              <a:r>
                <a:rPr lang="fi-FI" dirty="0"/>
                <a:t> </a:t>
              </a:r>
              <a:r>
                <a:rPr lang="fi-FI" dirty="0" err="1"/>
                <a:t>from</a:t>
              </a:r>
              <a:r>
                <a:rPr lang="fi-FI" dirty="0"/>
                <a:t> </a:t>
              </a:r>
              <a:r>
                <a:rPr lang="fi-FI" dirty="0" err="1"/>
                <a:t>early</a:t>
              </a:r>
              <a:r>
                <a:rPr lang="fi-FI" dirty="0"/>
                <a:t> </a:t>
              </a:r>
              <a:r>
                <a:rPr lang="fi-FI" dirty="0" err="1"/>
                <a:t>childhood</a:t>
              </a:r>
              <a:r>
                <a:rPr lang="fi-FI" dirty="0"/>
                <a:t> to </a:t>
              </a:r>
              <a:r>
                <a:rPr lang="fi-FI" dirty="0" err="1"/>
                <a:t>vocational</a:t>
              </a:r>
              <a:r>
                <a:rPr lang="fi-FI" dirty="0"/>
                <a:t> </a:t>
              </a:r>
              <a:r>
                <a:rPr lang="fi-FI" dirty="0" err="1"/>
                <a:t>studies</a:t>
              </a:r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CCCE86B-8440-4030-8FD8-EC2AFC193243}"/>
                </a:ext>
              </a:extLst>
            </p:cNvPr>
            <p:cNvCxnSpPr>
              <a:cxnSpLocks/>
            </p:cNvCxnSpPr>
            <p:nvPr/>
          </p:nvCxnSpPr>
          <p:spPr>
            <a:xfrm>
              <a:off x="7859296" y="760715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4CD11-05F9-42F1-A3B0-F5E0FAF7F68D}"/>
              </a:ext>
            </a:extLst>
          </p:cNvPr>
          <p:cNvGrpSpPr/>
          <p:nvPr/>
        </p:nvGrpSpPr>
        <p:grpSpPr>
          <a:xfrm>
            <a:off x="565450" y="760715"/>
            <a:ext cx="3545525" cy="2277548"/>
            <a:chOff x="560763" y="956726"/>
            <a:chExt cx="3545525" cy="22775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03815D-FD80-4CC9-BC60-6D4FE08A0826}"/>
                </a:ext>
              </a:extLst>
            </p:cNvPr>
            <p:cNvSpPr txBox="1"/>
            <p:nvPr/>
          </p:nvSpPr>
          <p:spPr>
            <a:xfrm>
              <a:off x="662981" y="956726"/>
              <a:ext cx="3443307" cy="2277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HUITTINEN VOCATIONAL AND BUSINESS COLLEGE</a:t>
              </a:r>
            </a:p>
            <a:p>
              <a:endParaRPr lang="en-US" dirty="0"/>
            </a:p>
            <a:p>
              <a:r>
                <a:rPr lang="en-US" sz="4400" dirty="0"/>
                <a:t>500</a:t>
              </a:r>
              <a:r>
                <a:rPr lang="en-US" dirty="0"/>
                <a:t> students</a:t>
              </a:r>
            </a:p>
            <a:p>
              <a:r>
                <a:rPr lang="en-US" sz="4400" dirty="0"/>
                <a:t>2</a:t>
              </a:r>
              <a:r>
                <a:rPr lang="en-US" dirty="0"/>
                <a:t> locations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ED3E7AC-7F73-40CF-BDD7-E201CF9D527D}"/>
                </a:ext>
              </a:extLst>
            </p:cNvPr>
            <p:cNvCxnSpPr>
              <a:cxnSpLocks/>
            </p:cNvCxnSpPr>
            <p:nvPr/>
          </p:nvCxnSpPr>
          <p:spPr>
            <a:xfrm>
              <a:off x="560763" y="956727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29A3B6-7927-48D8-86EF-C40A99F62190}"/>
              </a:ext>
            </a:extLst>
          </p:cNvPr>
          <p:cNvGrpSpPr/>
          <p:nvPr/>
        </p:nvGrpSpPr>
        <p:grpSpPr>
          <a:xfrm>
            <a:off x="7859296" y="760715"/>
            <a:ext cx="3594108" cy="2277547"/>
            <a:chOff x="560763" y="3623727"/>
            <a:chExt cx="3594108" cy="22775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24FA55-3B88-41BB-BEF3-2FC131ECF7C7}"/>
                </a:ext>
              </a:extLst>
            </p:cNvPr>
            <p:cNvSpPr txBox="1"/>
            <p:nvPr/>
          </p:nvSpPr>
          <p:spPr>
            <a:xfrm>
              <a:off x="686386" y="3823781"/>
              <a:ext cx="3468485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KANKAANPÄÄ INSTITUTE</a:t>
              </a:r>
            </a:p>
            <a:p>
              <a:endParaRPr lang="en-US" b="1" dirty="0"/>
            </a:p>
            <a:p>
              <a:r>
                <a:rPr lang="fi-FI" dirty="0" err="1"/>
                <a:t>Education</a:t>
              </a:r>
              <a:r>
                <a:rPr lang="fi-FI" dirty="0"/>
                <a:t> </a:t>
              </a:r>
              <a:r>
                <a:rPr lang="fi-FI" dirty="0" err="1"/>
                <a:t>since</a:t>
              </a:r>
              <a:r>
                <a:rPr lang="fi-FI" dirty="0"/>
                <a:t> </a:t>
              </a:r>
              <a:r>
                <a:rPr lang="fi-FI" sz="4400" dirty="0"/>
                <a:t>1909</a:t>
              </a:r>
            </a:p>
            <a:p>
              <a:r>
                <a:rPr lang="fi-FI" dirty="0" err="1"/>
                <a:t>Well-known</a:t>
              </a:r>
              <a:r>
                <a:rPr lang="fi-FI" dirty="0"/>
                <a:t> for </a:t>
              </a:r>
              <a:r>
                <a:rPr lang="fi-FI" dirty="0" err="1"/>
                <a:t>its</a:t>
              </a:r>
              <a:r>
                <a:rPr lang="fi-FI" dirty="0"/>
                <a:t> </a:t>
              </a:r>
              <a:r>
                <a:rPr lang="fi-FI" dirty="0" err="1"/>
                <a:t>handicraft</a:t>
              </a:r>
              <a:r>
                <a:rPr lang="fi-FI" dirty="0"/>
                <a:t> and </a:t>
              </a:r>
              <a:r>
                <a:rPr lang="fi-FI" dirty="0" err="1"/>
                <a:t>interior</a:t>
              </a:r>
              <a:r>
                <a:rPr lang="fi-FI" dirty="0"/>
                <a:t> design </a:t>
              </a:r>
              <a:r>
                <a:rPr lang="fi-FI" dirty="0" err="1"/>
                <a:t>studies</a:t>
              </a:r>
              <a:endParaRPr lang="fi-FI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D5F0A1-B8D0-400B-9AFD-CFC456F0F6AB}"/>
                </a:ext>
              </a:extLst>
            </p:cNvPr>
            <p:cNvCxnSpPr>
              <a:cxnSpLocks/>
            </p:cNvCxnSpPr>
            <p:nvPr/>
          </p:nvCxnSpPr>
          <p:spPr>
            <a:xfrm>
              <a:off x="560763" y="3623727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1CD911-8132-434D-9EB9-B964BCF85BEC}"/>
              </a:ext>
            </a:extLst>
          </p:cNvPr>
          <p:cNvSpPr txBox="1"/>
          <p:nvPr/>
        </p:nvSpPr>
        <p:spPr>
          <a:xfrm>
            <a:off x="7984919" y="4158292"/>
            <a:ext cx="42925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FINNISH AVIATION ACADEMY</a:t>
            </a:r>
          </a:p>
          <a:p>
            <a:endParaRPr lang="en-US" dirty="0"/>
          </a:p>
          <a:p>
            <a:r>
              <a:rPr lang="fi-FI" dirty="0" err="1"/>
              <a:t>Provides</a:t>
            </a:r>
            <a:r>
              <a:rPr lang="fi-FI" dirty="0"/>
              <a:t> </a:t>
            </a:r>
            <a:r>
              <a:rPr lang="fi-FI" dirty="0" err="1"/>
              <a:t>professional</a:t>
            </a:r>
            <a:r>
              <a:rPr lang="fi-FI" dirty="0"/>
              <a:t> </a:t>
            </a:r>
            <a:r>
              <a:rPr lang="fi-FI" dirty="0" err="1"/>
              <a:t>pilot</a:t>
            </a:r>
            <a:r>
              <a:rPr lang="fi-FI" dirty="0"/>
              <a:t> </a:t>
            </a:r>
            <a:r>
              <a:rPr lang="fi-FI" dirty="0" err="1"/>
              <a:t>training</a:t>
            </a:r>
            <a:r>
              <a:rPr lang="fi-FI" dirty="0"/>
              <a:t> in Pori</a:t>
            </a:r>
          </a:p>
          <a:p>
            <a:r>
              <a:rPr lang="fi-FI" sz="4400" dirty="0"/>
              <a:t>100</a:t>
            </a:r>
            <a:r>
              <a:rPr lang="fi-FI" dirty="0"/>
              <a:t> </a:t>
            </a:r>
            <a:r>
              <a:rPr lang="fi-FI" dirty="0" err="1"/>
              <a:t>students</a:t>
            </a:r>
            <a:endParaRPr lang="fi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8F2107-7B81-42B0-85FF-E6DFF9E056F1}"/>
              </a:ext>
            </a:extLst>
          </p:cNvPr>
          <p:cNvCxnSpPr>
            <a:cxnSpLocks/>
          </p:cNvCxnSpPr>
          <p:nvPr/>
        </p:nvCxnSpPr>
        <p:spPr>
          <a:xfrm>
            <a:off x="7859296" y="3819738"/>
            <a:ext cx="0" cy="22775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9A894E-D6D3-4417-A6D2-8B46F05874E8}"/>
              </a:ext>
            </a:extLst>
          </p:cNvPr>
          <p:cNvGrpSpPr/>
          <p:nvPr/>
        </p:nvGrpSpPr>
        <p:grpSpPr>
          <a:xfrm>
            <a:off x="4332705" y="1047158"/>
            <a:ext cx="3324186" cy="4763683"/>
            <a:chOff x="4915265" y="1633835"/>
            <a:chExt cx="2293712" cy="32869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0127C7-917F-410C-AFA9-2EC51DCB78DD}"/>
                </a:ext>
              </a:extLst>
            </p:cNvPr>
            <p:cNvSpPr/>
            <p:nvPr/>
          </p:nvSpPr>
          <p:spPr>
            <a:xfrm>
              <a:off x="4915265" y="1633835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4CD9AA-03F0-465E-A954-11963E2C6A2C}"/>
                </a:ext>
              </a:extLst>
            </p:cNvPr>
            <p:cNvSpPr/>
            <p:nvPr/>
          </p:nvSpPr>
          <p:spPr>
            <a:xfrm>
              <a:off x="5800739" y="2292636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544837-5D5D-4DFA-87D9-151039908D55}"/>
                </a:ext>
              </a:extLst>
            </p:cNvPr>
            <p:cNvSpPr/>
            <p:nvPr/>
          </p:nvSpPr>
          <p:spPr>
            <a:xfrm>
              <a:off x="5321652" y="3227170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1554D9-D049-410C-B634-E37F0795DAB4}"/>
                </a:ext>
              </a:extLst>
            </p:cNvPr>
            <p:cNvSpPr/>
            <p:nvPr/>
          </p:nvSpPr>
          <p:spPr>
            <a:xfrm>
              <a:off x="6224289" y="3936123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8C5C610-B41C-44F5-B3B2-B454CE81B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r="21146"/>
          <a:stretch/>
        </p:blipFill>
        <p:spPr>
          <a:xfrm>
            <a:off x="4479641" y="1209456"/>
            <a:ext cx="1155556" cy="1102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6C0865-1F7B-4C9F-96EF-50E3B4D5A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t="20184" r="27812" b="8334"/>
          <a:stretch/>
        </p:blipFill>
        <p:spPr>
          <a:xfrm>
            <a:off x="6414127" y="4648916"/>
            <a:ext cx="1058457" cy="8967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B6DB70-24F0-4FF0-90E3-3575EF116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9630" r="26146" b="9630"/>
          <a:stretch/>
        </p:blipFill>
        <p:spPr>
          <a:xfrm>
            <a:off x="5843917" y="2217193"/>
            <a:ext cx="1004869" cy="9650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4B6AC2-4403-4455-9326-DD4FD6DB2F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r="25521"/>
          <a:stretch/>
        </p:blipFill>
        <p:spPr>
          <a:xfrm>
            <a:off x="5213017" y="3566589"/>
            <a:ext cx="844360" cy="10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7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3AD7-F287-49DE-AE6C-3D53F136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r="26533"/>
          <a:stretch/>
        </p:blipFill>
        <p:spPr>
          <a:xfrm>
            <a:off x="6172077" y="1004186"/>
            <a:ext cx="5438776" cy="4849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95" y="816586"/>
            <a:ext cx="7184701" cy="1325563"/>
          </a:xfrm>
        </p:spPr>
        <p:txBody>
          <a:bodyPr>
            <a:normAutofit/>
          </a:bodyPr>
          <a:lstStyle/>
          <a:p>
            <a:r>
              <a:rPr lang="en-US" sz="6000" dirty="0"/>
              <a:t>Higher Education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CB6F5F-AB26-4916-AFF1-7EAD3675825B}"/>
              </a:ext>
            </a:extLst>
          </p:cNvPr>
          <p:cNvSpPr/>
          <p:nvPr/>
        </p:nvSpPr>
        <p:spPr>
          <a:xfrm>
            <a:off x="1954613" y="2142149"/>
            <a:ext cx="4414058" cy="4414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4E299D2-B713-4DDC-8B77-09FF9D3771CD}"/>
              </a:ext>
            </a:extLst>
          </p:cNvPr>
          <p:cNvSpPr txBox="1">
            <a:spLocks/>
          </p:cNvSpPr>
          <p:nvPr/>
        </p:nvSpPr>
        <p:spPr>
          <a:xfrm>
            <a:off x="1536627" y="3216978"/>
            <a:ext cx="5250031" cy="226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higher education institutions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10 000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1500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new students each year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B972BC-7C40-4EB5-99AA-36C68E1D909F}"/>
              </a:ext>
            </a:extLst>
          </p:cNvPr>
          <p:cNvCxnSpPr>
            <a:cxnSpLocks/>
          </p:cNvCxnSpPr>
          <p:nvPr/>
        </p:nvCxnSpPr>
        <p:spPr>
          <a:xfrm>
            <a:off x="581630" y="205169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2641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1281</Words>
  <Application>Microsoft Office PowerPoint</Application>
  <PresentationFormat>Widescreen</PresentationFormat>
  <Paragraphs>232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Garamond</vt:lpstr>
      <vt:lpstr>Slabo 27px</vt:lpstr>
      <vt:lpstr>1_Office Theme</vt:lpstr>
      <vt:lpstr>EDUCATION AND COMPETENCE</vt:lpstr>
      <vt:lpstr>PowerPoint Presentation</vt:lpstr>
      <vt:lpstr>English-Language Education</vt:lpstr>
      <vt:lpstr>Swedish-Language Education</vt:lpstr>
      <vt:lpstr>Upper Secondary Education</vt:lpstr>
      <vt:lpstr>Vocational Education</vt:lpstr>
      <vt:lpstr>PowerPoint Presentation</vt:lpstr>
      <vt:lpstr>PowerPoint Presentation</vt:lpstr>
      <vt:lpstr>Higher Education</vt:lpstr>
      <vt:lpstr>Satakunta University of Applied Sciences SAMK </vt:lpstr>
      <vt:lpstr>PowerPoint Presentation</vt:lpstr>
      <vt:lpstr>PowerPoint Presentation</vt:lpstr>
      <vt:lpstr>PowerPoint Presentation</vt:lpstr>
      <vt:lpstr>PowerPoint Presentation</vt:lpstr>
      <vt:lpstr>The Educational Health Center in Pori</vt:lpstr>
      <vt:lpstr>PowerPoint Presentation</vt:lpstr>
      <vt:lpstr>PowerPoint Presentation</vt:lpstr>
      <vt:lpstr>Pori Brigade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and Competence</dc:title>
  <dc:creator>Laura Lappalainen</dc:creator>
  <cp:lastModifiedBy>Laura Lappalainen</cp:lastModifiedBy>
  <cp:revision>80</cp:revision>
  <dcterms:created xsi:type="dcterms:W3CDTF">2020-09-28T05:18:24Z</dcterms:created>
  <dcterms:modified xsi:type="dcterms:W3CDTF">2020-11-24T11:18:32Z</dcterms:modified>
</cp:coreProperties>
</file>